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56" r:id="rId2"/>
    <p:sldId id="269" r:id="rId3"/>
    <p:sldId id="271" r:id="rId4"/>
    <p:sldId id="258" r:id="rId5"/>
    <p:sldId id="266" r:id="rId6"/>
    <p:sldId id="264" r:id="rId7"/>
    <p:sldId id="265" r:id="rId8"/>
    <p:sldId id="267" r:id="rId9"/>
    <p:sldId id="273" r:id="rId10"/>
    <p:sldId id="270" r:id="rId11"/>
    <p:sldId id="272"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6699"/>
    <a:srgbClr val="3333FF"/>
    <a:srgbClr val="008000"/>
    <a:srgbClr val="33CCFF"/>
    <a:srgbClr val="66FF33"/>
    <a:srgbClr val="00486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varScale="1">
        <p:scale>
          <a:sx n="61" d="100"/>
          <a:sy n="61" d="100"/>
        </p:scale>
        <p:origin x="210" y="174"/>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notesViewPr>
    <p:cSldViewPr>
      <p:cViewPr>
        <p:scale>
          <a:sx n="75" d="100"/>
          <a:sy n="75" d="100"/>
        </p:scale>
        <p:origin x="-2088" y="-19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3555" name="Rectangle 3"/>
          <p:cNvSpPr>
            <a:spLocks noGrp="1" noChangeArrowheads="1"/>
          </p:cNvSpPr>
          <p:nvPr>
            <p:ph type="dt" idx="1"/>
          </p:nvPr>
        </p:nvSpPr>
        <p:spPr bwMode="auto">
          <a:xfrm>
            <a:off x="3970338"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701675" y="4416425"/>
            <a:ext cx="560705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3559" name="Rectangle 7"/>
          <p:cNvSpPr>
            <a:spLocks noGrp="1" noChangeArrowheads="1"/>
          </p:cNvSpPr>
          <p:nvPr>
            <p:ph type="sldNum" sz="quarter" idx="5"/>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1B8186C0-6541-4B74-B2FE-47F75A1EC205}" type="slidenum">
              <a:rPr lang="en-US"/>
              <a:pPr>
                <a:defRPr/>
              </a:pPr>
              <a:t>‹#›</a:t>
            </a:fld>
            <a:endParaRPr lang="en-US"/>
          </a:p>
        </p:txBody>
      </p:sp>
    </p:spTree>
    <p:extLst>
      <p:ext uri="{BB962C8B-B14F-4D97-AF65-F5344CB8AC3E}">
        <p14:creationId xmlns:p14="http://schemas.microsoft.com/office/powerpoint/2010/main" val="24429338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6D9C329-ACE3-4548-90F2-893E04809521}" type="slidenum">
              <a:rPr lang="en-US" smtClean="0"/>
              <a:pPr eaLnBrk="1" hangingPunct="1"/>
              <a:t>1</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340497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F4E4F9-DF54-4A97-AA43-9D0A3886CF53}" type="slidenum">
              <a:rPr lang="en-US" smtClean="0"/>
              <a:pPr eaLnBrk="1" hangingPunct="1"/>
              <a:t>4</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marL="171450" indent="-171450" eaLnBrk="1" hangingPunct="1">
              <a:buFontTx/>
              <a:buChar char="•"/>
            </a:pPr>
            <a:r>
              <a:rPr lang="en-US" smtClean="0"/>
              <a:t>This is our region.  It’s the mainspring of the national economy, not just a place where wealth accumulates, but an engine of growth and development</a:t>
            </a:r>
          </a:p>
          <a:p>
            <a:pPr marL="171450" indent="-171450" eaLnBrk="1" hangingPunct="1">
              <a:buFontTx/>
              <a:buChar char="•"/>
            </a:pPr>
            <a:r>
              <a:rPr lang="en-US" smtClean="0"/>
              <a:t> It’s linked by an enormous infrastructure that moves energy, people, resources on a scale that’s really unparalleled elsewhere in the nation</a:t>
            </a:r>
          </a:p>
          <a:p>
            <a:pPr marL="171450" indent="-171450" eaLnBrk="1" hangingPunct="1">
              <a:buFontTx/>
              <a:buChar char="•"/>
            </a:pPr>
            <a:r>
              <a:rPr lang="en-US" smtClean="0"/>
              <a:t>It’s also our nation’s most congested region, and this vibrant economy is sufficiently strong to tolerate deadweight losses due to congestion that probably have few parallels:</a:t>
            </a:r>
          </a:p>
          <a:p>
            <a:pPr marL="628650" lvl="1" indent="-171450" eaLnBrk="1" hangingPunct="1">
              <a:buFontTx/>
              <a:buChar char="•"/>
            </a:pPr>
            <a:r>
              <a:rPr lang="en-US" smtClean="0"/>
              <a:t>$2.6 billion a year in congestion costs for the airports</a:t>
            </a:r>
          </a:p>
          <a:p>
            <a:pPr marL="628650" lvl="1" indent="-171450" eaLnBrk="1" hangingPunct="1">
              <a:buFontTx/>
              <a:buChar char="•"/>
            </a:pPr>
            <a:r>
              <a:rPr lang="en-US" smtClean="0"/>
              <a:t>$13 billion in annual losses for the NY-NJ metro area</a:t>
            </a:r>
          </a:p>
          <a:p>
            <a:pPr marL="628650" lvl="1" indent="-171450" eaLnBrk="1" hangingPunct="1">
              <a:buFontTx/>
              <a:buChar char="•"/>
            </a:pPr>
            <a:r>
              <a:rPr lang="en-US" smtClean="0"/>
              <a:t>That’s about half the GDP of Vermont</a:t>
            </a:r>
          </a:p>
          <a:p>
            <a:pPr marL="171450" indent="-171450" eaLnBrk="1" hangingPunct="1">
              <a:buFontTx/>
              <a:buChar char="•"/>
            </a:pPr>
            <a:r>
              <a:rPr lang="en-US" smtClean="0"/>
              <a:t>Congestion and its challenges have grown over the years, and I’d like to take you through Amtrak’s contribution, the Northeast Corridor – not only because it is important, and complex, but because, now as never before, we need everyone to understand how fragile it is, and what the impacts of failure would be.</a:t>
            </a:r>
          </a:p>
        </p:txBody>
      </p:sp>
    </p:spTree>
    <p:extLst>
      <p:ext uri="{BB962C8B-B14F-4D97-AF65-F5344CB8AC3E}">
        <p14:creationId xmlns:p14="http://schemas.microsoft.com/office/powerpoint/2010/main" val="3300667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pPr marL="171450" indent="-171450">
              <a:buFontTx/>
              <a:buChar char="•"/>
            </a:pPr>
            <a:r>
              <a:rPr lang="en-US" smtClean="0"/>
              <a:t>This chart gives you an idea of what a railroad at 95% of capacity looks like – because that’s where we’re at on those peaks</a:t>
            </a:r>
          </a:p>
          <a:p>
            <a:pPr marL="171450" indent="-171450">
              <a:buFontTx/>
              <a:buChar char="•"/>
            </a:pPr>
            <a:r>
              <a:rPr lang="en-US" smtClean="0"/>
              <a:t>As you can see, Amtrak is the only end-to-end user </a:t>
            </a:r>
          </a:p>
          <a:p>
            <a:pPr marL="628650" lvl="1" indent="-171450">
              <a:buFontTx/>
              <a:buChar char="•"/>
            </a:pPr>
            <a:r>
              <a:rPr lang="en-US" smtClean="0"/>
              <a:t>While we tend to think of the NEC as an intercity route, it carries </a:t>
            </a:r>
            <a:r>
              <a:rPr lang="en-US" b="1" smtClean="0"/>
              <a:t>half </a:t>
            </a:r>
            <a:r>
              <a:rPr lang="en-US" smtClean="0"/>
              <a:t>of the nation’s commuter rail passengers</a:t>
            </a:r>
          </a:p>
          <a:p>
            <a:pPr marL="628650" lvl="1" indent="-171450">
              <a:buFontTx/>
              <a:buChar char="•"/>
            </a:pPr>
            <a:r>
              <a:rPr lang="en-US" smtClean="0"/>
              <a:t>The NEC generated </a:t>
            </a:r>
            <a:r>
              <a:rPr lang="en-US" smtClean="0">
                <a:solidFill>
                  <a:srgbClr val="000000"/>
                </a:solidFill>
              </a:rPr>
              <a:t>almost a third of Amtrak’s ridership and half of our ticket revenues last year</a:t>
            </a:r>
          </a:p>
          <a:p>
            <a:pPr marL="171450" indent="-171450">
              <a:buFontTx/>
              <a:buChar char="•"/>
            </a:pPr>
            <a:r>
              <a:rPr lang="en-US" smtClean="0">
                <a:solidFill>
                  <a:srgbClr val="000000"/>
                </a:solidFill>
              </a:rPr>
              <a:t>As you can see, the big spike is on the right – that’s Penn Station and the tunnel and bridge system that connects it to New Jersey, Long Island and New England</a:t>
            </a:r>
          </a:p>
          <a:p>
            <a:pPr marL="171450" indent="-171450">
              <a:buFontTx/>
              <a:buChar char="•"/>
            </a:pPr>
            <a:r>
              <a:rPr lang="en-US" smtClean="0"/>
              <a:t>This graph shows you density, the number of “train-miles per track-mile”, not raw train numbers</a:t>
            </a:r>
          </a:p>
          <a:p>
            <a:pPr marL="171450" indent="-171450">
              <a:buFontTx/>
              <a:buChar char="•"/>
            </a:pPr>
            <a:r>
              <a:rPr lang="en-US" smtClean="0"/>
              <a:t> There are actually more movements through the East River Tunnels –  those bright green lines on the right, which are LIRR trains, go through the East River tunnels – but there are four tunnels under the East River, so the densities are lower</a:t>
            </a:r>
          </a:p>
          <a:p>
            <a:pPr marL="171450" indent="-171450">
              <a:buFontTx/>
              <a:buChar char="•"/>
            </a:pPr>
            <a:r>
              <a:rPr lang="en-US" smtClean="0">
                <a:solidFill>
                  <a:srgbClr val="000000"/>
                </a:solidFill>
              </a:rPr>
              <a:t>The point, however, is clear: Penn Station is the vortex not just of one rail transportation system, but three – Amtrak, Long Island Rail Road, and New Jersey Transit.  </a:t>
            </a:r>
          </a:p>
          <a:p>
            <a:pPr marL="171450" indent="-171450">
              <a:buFontTx/>
              <a:buChar char="•"/>
            </a:pPr>
            <a:endParaRPr lang="en-US" smtClean="0"/>
          </a:p>
        </p:txBody>
      </p:sp>
      <p:sp>
        <p:nvSpPr>
          <p:cNvPr id="204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2A07A0-2A7E-470B-8CDA-CB3A346D0656}" type="slidenum">
              <a:rPr lang="en-US" smtClean="0"/>
              <a:pPr eaLnBrk="1" hangingPunct="1"/>
              <a:t>6</a:t>
            </a:fld>
            <a:endParaRPr lang="en-US" smtClean="0"/>
          </a:p>
        </p:txBody>
      </p:sp>
    </p:spTree>
    <p:extLst>
      <p:ext uri="{BB962C8B-B14F-4D97-AF65-F5344CB8AC3E}">
        <p14:creationId xmlns:p14="http://schemas.microsoft.com/office/powerpoint/2010/main" val="427939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xfrm>
            <a:off x="233363" y="4191000"/>
            <a:ext cx="6465887" cy="4183063"/>
          </a:xfrm>
          <a:noFill/>
        </p:spPr>
        <p:txBody>
          <a:bodyPr/>
          <a:lstStyle/>
          <a:p>
            <a:pPr marL="171450" indent="-171450">
              <a:buFontTx/>
              <a:buChar char="•"/>
            </a:pPr>
            <a:r>
              <a:rPr lang="en-US" smtClean="0"/>
              <a:t>While the chart shows you how heavy New York’s dependence on transit and rail is, it’s also important to emphasize how concentrated traffic flows are.  The split  of eastbound rush hour traffic between the different infrastructure choke points looks like this (start animation)</a:t>
            </a:r>
          </a:p>
          <a:p>
            <a:pPr marL="628650" lvl="1" indent="-171450">
              <a:buFontTx/>
              <a:buChar char="•"/>
            </a:pPr>
            <a:r>
              <a:rPr lang="en-US" smtClean="0"/>
              <a:t>GW Bridge – 6.2%</a:t>
            </a:r>
          </a:p>
          <a:p>
            <a:pPr marL="628650" lvl="1" indent="-171450">
              <a:buFontTx/>
              <a:buChar char="•"/>
            </a:pPr>
            <a:r>
              <a:rPr lang="en-US" smtClean="0"/>
              <a:t> Lincoln Tunnel – 42.5% </a:t>
            </a:r>
          </a:p>
          <a:p>
            <a:pPr marL="628650" lvl="1" indent="-171450">
              <a:buFontTx/>
              <a:buChar char="•"/>
            </a:pPr>
            <a:r>
              <a:rPr lang="en-US" smtClean="0"/>
              <a:t> Holland Tunnel – 7.6%</a:t>
            </a:r>
          </a:p>
          <a:p>
            <a:pPr marL="628650" lvl="1" indent="-171450">
              <a:buFontTx/>
              <a:buChar char="•"/>
            </a:pPr>
            <a:r>
              <a:rPr lang="en-US" smtClean="0"/>
              <a:t> Path Tubes – 22.2%</a:t>
            </a:r>
          </a:p>
          <a:p>
            <a:pPr marL="628650" lvl="1" indent="-171450">
              <a:buFontTx/>
              <a:buChar char="•"/>
            </a:pPr>
            <a:r>
              <a:rPr lang="en-US" smtClean="0"/>
              <a:t> Amtrak tunnels – 17% - note concentration of traffic on two tubes</a:t>
            </a:r>
          </a:p>
          <a:p>
            <a:pPr marL="628650" lvl="1" indent="-171450">
              <a:buFontTx/>
              <a:buChar char="•"/>
            </a:pPr>
            <a:r>
              <a:rPr lang="en-US" smtClean="0"/>
              <a:t> Ferries carry 4.5%</a:t>
            </a:r>
          </a:p>
          <a:p>
            <a:pPr marL="171450" indent="-171450">
              <a:buFontTx/>
              <a:buChar char="•"/>
            </a:pPr>
            <a:r>
              <a:rPr lang="en-US" smtClean="0"/>
              <a:t>Most of these systems are at or near capacity:</a:t>
            </a:r>
          </a:p>
          <a:p>
            <a:pPr marL="628650" lvl="1" indent="-171450">
              <a:buFontTx/>
              <a:buChar char="•"/>
            </a:pPr>
            <a:r>
              <a:rPr lang="en-US" smtClean="0"/>
              <a:t> Penn Station is at capacity, and our trains are just two minutes apart at peak</a:t>
            </a:r>
          </a:p>
          <a:p>
            <a:pPr marL="628650" lvl="1" indent="-171450">
              <a:buFontTx/>
              <a:buChar char="•"/>
            </a:pPr>
            <a:r>
              <a:rPr lang="en-US" smtClean="0"/>
              <a:t> The Port Authority Bus Terminal is at capacity</a:t>
            </a:r>
          </a:p>
          <a:p>
            <a:pPr marL="628650" lvl="1" indent="-171450">
              <a:buFontTx/>
              <a:buChar char="•"/>
            </a:pPr>
            <a:r>
              <a:rPr lang="en-US" smtClean="0"/>
              <a:t> We’re carrying seventeen percent of the total on just two 1910-era tubes – a unique combination of </a:t>
            </a:r>
            <a:r>
              <a:rPr lang="en-US" b="1" smtClean="0"/>
              <a:t>volume</a:t>
            </a:r>
            <a:r>
              <a:rPr lang="en-US" smtClean="0"/>
              <a:t> and </a:t>
            </a:r>
            <a:r>
              <a:rPr lang="en-US" b="1" smtClean="0"/>
              <a:t>vulnerability</a:t>
            </a:r>
          </a:p>
          <a:p>
            <a:pPr marL="171450" indent="-171450">
              <a:buFontTx/>
              <a:buChar char="•"/>
            </a:pPr>
            <a:r>
              <a:rPr lang="en-US" smtClean="0"/>
              <a:t> If there’s a service disruption or shutdown on one mode, that traffic shifts to the other modes.  And what happens then?</a:t>
            </a:r>
          </a:p>
          <a:p>
            <a:pPr marL="628650" lvl="1" indent="-171450">
              <a:buFontTx/>
              <a:buChar char="•"/>
            </a:pPr>
            <a:r>
              <a:rPr lang="en-US" smtClean="0"/>
              <a:t> We have tried to model this</a:t>
            </a:r>
          </a:p>
          <a:p>
            <a:pPr marL="628650" lvl="1" indent="-171450">
              <a:buFontTx/>
              <a:buChar char="•"/>
            </a:pPr>
            <a:r>
              <a:rPr lang="en-US" smtClean="0"/>
              <a:t> If we shut down the Amtrak tunnels, we would expect to see a surge to the Lincoln Tunnel and the Uptown PATH system</a:t>
            </a:r>
          </a:p>
          <a:p>
            <a:pPr marL="628650" lvl="1" indent="-171450">
              <a:buFontTx/>
              <a:buChar char="•"/>
            </a:pPr>
            <a:r>
              <a:rPr lang="en-US" smtClean="0"/>
              <a:t>The resulting surge would generate more than </a:t>
            </a:r>
            <a:r>
              <a:rPr lang="en-US" b="1" smtClean="0"/>
              <a:t>three quarters of a million </a:t>
            </a:r>
            <a:r>
              <a:rPr lang="en-US" smtClean="0"/>
              <a:t>person-hours of delay (or </a:t>
            </a:r>
            <a:r>
              <a:rPr lang="en-US" b="1" i="1" smtClean="0"/>
              <a:t>83 person-years</a:t>
            </a:r>
            <a:r>
              <a:rPr lang="en-US" smtClean="0"/>
              <a:t>!) in a single day.  We spend a long time in traffic – but that would feel literally like a lifetime!</a:t>
            </a:r>
          </a:p>
        </p:txBody>
      </p:sp>
      <p:sp>
        <p:nvSpPr>
          <p:cNvPr id="215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450C41-2348-4313-A181-85EAFA623E24}" type="slidenum">
              <a:rPr lang="en-US" smtClean="0"/>
              <a:pPr eaLnBrk="1" hangingPunct="1"/>
              <a:t>7</a:t>
            </a:fld>
            <a:endParaRPr lang="en-US" smtClean="0"/>
          </a:p>
        </p:txBody>
      </p:sp>
    </p:spTree>
    <p:extLst>
      <p:ext uri="{BB962C8B-B14F-4D97-AF65-F5344CB8AC3E}">
        <p14:creationId xmlns:p14="http://schemas.microsoft.com/office/powerpoint/2010/main" val="42418587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AmtrakLogoVertic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705600" y="592138"/>
            <a:ext cx="2438400"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userDrawn="1"/>
        </p:nvSpPr>
        <p:spPr bwMode="auto">
          <a:xfrm>
            <a:off x="0" y="0"/>
            <a:ext cx="9144000" cy="609600"/>
          </a:xfrm>
          <a:prstGeom prst="rect">
            <a:avLst/>
          </a:prstGeom>
          <a:solidFill>
            <a:srgbClr val="00486C"/>
          </a:solidFill>
          <a:ln w="9525">
            <a:solidFill>
              <a:srgbClr val="00486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8" name="Rectangle 2"/>
          <p:cNvSpPr>
            <a:spLocks noGrp="1" noChangeArrowheads="1"/>
          </p:cNvSpPr>
          <p:nvPr>
            <p:ph type="ctrTitle"/>
          </p:nvPr>
        </p:nvSpPr>
        <p:spPr>
          <a:xfrm>
            <a:off x="3886200" y="2130425"/>
            <a:ext cx="4572000" cy="2289175"/>
          </a:xfrm>
        </p:spPr>
        <p:txBody>
          <a:bodyPr/>
          <a:lstStyle>
            <a:lvl1pPr algn="r">
              <a:defRPr>
                <a:solidFill>
                  <a:srgbClr val="00486C"/>
                </a:solidFill>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3886200" y="4876800"/>
            <a:ext cx="4572000" cy="762000"/>
          </a:xfrm>
        </p:spPr>
        <p:txBody>
          <a:bodyPr/>
          <a:lstStyle>
            <a:lvl1pPr marL="0" indent="0" algn="ctr">
              <a:buFontTx/>
              <a:buNone/>
              <a:defRPr>
                <a:solidFill>
                  <a:srgbClr val="008080"/>
                </a:solidFill>
              </a:defRPr>
            </a:lvl1pPr>
          </a:lstStyle>
          <a:p>
            <a:pPr lvl="0"/>
            <a:r>
              <a:rPr lang="en-US" noProof="0" smtClean="0"/>
              <a:t>Click to edit Master subtitle style</a:t>
            </a:r>
          </a:p>
        </p:txBody>
      </p:sp>
      <p:sp>
        <p:nvSpPr>
          <p:cNvPr id="6" name="Rectangle 4"/>
          <p:cNvSpPr>
            <a:spLocks noGrp="1" noChangeArrowheads="1"/>
          </p:cNvSpPr>
          <p:nvPr>
            <p:ph type="dt" sz="half" idx="10"/>
          </p:nvPr>
        </p:nvSpPr>
        <p:spPr bwMode="auto">
          <a:xfrm>
            <a:off x="457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bwMode="auto">
          <a:xfrm>
            <a:off x="6553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3C1A6CF6-8921-4CA2-8C81-206F0EC833EE}" type="slidenum">
              <a:rPr lang="en-US"/>
              <a:pPr>
                <a:defRPr/>
              </a:pPr>
              <a:t>‹#›</a:t>
            </a:fld>
            <a:endParaRPr lang="en-US"/>
          </a:p>
        </p:txBody>
      </p:sp>
    </p:spTree>
    <p:extLst>
      <p:ext uri="{BB962C8B-B14F-4D97-AF65-F5344CB8AC3E}">
        <p14:creationId xmlns:p14="http://schemas.microsoft.com/office/powerpoint/2010/main" val="2678785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7093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152400"/>
            <a:ext cx="21145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52400"/>
            <a:ext cx="619125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58239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42298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78248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8181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59214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93256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29952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42790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784818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1028" name="AutoShape 7"/>
          <p:cNvSpPr>
            <a:spLocks noChangeArrowheads="1"/>
          </p:cNvSpPr>
          <p:nvPr userDrawn="1"/>
        </p:nvSpPr>
        <p:spPr bwMode="auto">
          <a:xfrm>
            <a:off x="0" y="-228600"/>
            <a:ext cx="6400800" cy="1447800"/>
          </a:xfrm>
          <a:prstGeom prst="roundRect">
            <a:avLst>
              <a:gd name="adj" fmla="val 16667"/>
            </a:avLst>
          </a:prstGeom>
          <a:solidFill>
            <a:srgbClr val="00486C"/>
          </a:solidFill>
          <a:ln w="9525">
            <a:solidFill>
              <a:srgbClr val="00486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2"/>
          <p:cNvSpPr>
            <a:spLocks noGrp="1" noChangeArrowheads="1"/>
          </p:cNvSpPr>
          <p:nvPr>
            <p:ph type="title"/>
          </p:nvPr>
        </p:nvSpPr>
        <p:spPr bwMode="auto">
          <a:xfrm>
            <a:off x="228600" y="152400"/>
            <a:ext cx="5943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30" name="Picture 8" descr="AmtrakLogoVertica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705600" y="0"/>
            <a:ext cx="2438400"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9"/>
          <p:cNvSpPr txBox="1">
            <a:spLocks noChangeArrowheads="1"/>
          </p:cNvSpPr>
          <p:nvPr userDrawn="1"/>
        </p:nvSpPr>
        <p:spPr bwMode="auto">
          <a:xfrm>
            <a:off x="8153400" y="6289675"/>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fld id="{198D77C8-EE51-4D53-8F93-E440212E5282}" type="slidenum">
              <a:rPr lang="en-US" smtClean="0">
                <a:latin typeface="Frutiger 55 Roman" pitchFamily="34" charset="0"/>
              </a:rPr>
              <a:pPr algn="ctr" eaLnBrk="1" hangingPunct="1">
                <a:defRPr/>
              </a:pPr>
              <a:t>‹#›</a:t>
            </a:fld>
            <a:endParaRPr lang="en-US" smtClean="0">
              <a:latin typeface="Frutiger 55 Roman" pitchFamily="34" charset="0"/>
            </a:endParaRPr>
          </a:p>
        </p:txBody>
      </p:sp>
    </p:spTree>
  </p:cSld>
  <p:clrMap bg1="lt1" tx1="dk1" bg2="lt2" tx2="dk2" accent1="accent1" accent2="accent2" accent3="accent3" accent4="accent4" accent5="accent5" accent6="accent6" hlink="hlink" folHlink="folHlink"/>
  <p:sldLayoutIdLst>
    <p:sldLayoutId id="2147483792"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Frutiger 55 Roman" pitchFamily="34" charset="0"/>
        </a:defRPr>
      </a:lvl2pPr>
      <a:lvl3pPr algn="ctr" rtl="0" eaLnBrk="0" fontAlgn="base" hangingPunct="0">
        <a:spcBef>
          <a:spcPct val="0"/>
        </a:spcBef>
        <a:spcAft>
          <a:spcPct val="0"/>
        </a:spcAft>
        <a:defRPr sz="4400">
          <a:solidFill>
            <a:schemeClr val="bg1"/>
          </a:solidFill>
          <a:latin typeface="Frutiger 55 Roman" pitchFamily="34" charset="0"/>
        </a:defRPr>
      </a:lvl3pPr>
      <a:lvl4pPr algn="ctr" rtl="0" eaLnBrk="0" fontAlgn="base" hangingPunct="0">
        <a:spcBef>
          <a:spcPct val="0"/>
        </a:spcBef>
        <a:spcAft>
          <a:spcPct val="0"/>
        </a:spcAft>
        <a:defRPr sz="4400">
          <a:solidFill>
            <a:schemeClr val="bg1"/>
          </a:solidFill>
          <a:latin typeface="Frutiger 55 Roman" pitchFamily="34" charset="0"/>
        </a:defRPr>
      </a:lvl4pPr>
      <a:lvl5pPr algn="ctr" rtl="0" eaLnBrk="0" fontAlgn="base" hangingPunct="0">
        <a:spcBef>
          <a:spcPct val="0"/>
        </a:spcBef>
        <a:spcAft>
          <a:spcPct val="0"/>
        </a:spcAft>
        <a:defRPr sz="4400">
          <a:solidFill>
            <a:schemeClr val="bg1"/>
          </a:solidFill>
          <a:latin typeface="Frutiger 55 Roman" pitchFamily="34" charset="0"/>
        </a:defRPr>
      </a:lvl5pPr>
      <a:lvl6pPr marL="457200" algn="ctr" rtl="0" fontAlgn="base">
        <a:spcBef>
          <a:spcPct val="0"/>
        </a:spcBef>
        <a:spcAft>
          <a:spcPct val="0"/>
        </a:spcAft>
        <a:defRPr sz="4400">
          <a:solidFill>
            <a:schemeClr val="bg1"/>
          </a:solidFill>
          <a:latin typeface="Frutiger 55 Roman" pitchFamily="34" charset="0"/>
        </a:defRPr>
      </a:lvl6pPr>
      <a:lvl7pPr marL="914400" algn="ctr" rtl="0" fontAlgn="base">
        <a:spcBef>
          <a:spcPct val="0"/>
        </a:spcBef>
        <a:spcAft>
          <a:spcPct val="0"/>
        </a:spcAft>
        <a:defRPr sz="4400">
          <a:solidFill>
            <a:schemeClr val="bg1"/>
          </a:solidFill>
          <a:latin typeface="Frutiger 55 Roman" pitchFamily="34" charset="0"/>
        </a:defRPr>
      </a:lvl7pPr>
      <a:lvl8pPr marL="1371600" algn="ctr" rtl="0" fontAlgn="base">
        <a:spcBef>
          <a:spcPct val="0"/>
        </a:spcBef>
        <a:spcAft>
          <a:spcPct val="0"/>
        </a:spcAft>
        <a:defRPr sz="4400">
          <a:solidFill>
            <a:schemeClr val="bg1"/>
          </a:solidFill>
          <a:latin typeface="Frutiger 55 Roman" pitchFamily="34" charset="0"/>
        </a:defRPr>
      </a:lvl8pPr>
      <a:lvl9pPr marL="1828800" algn="ctr" rtl="0" fontAlgn="base">
        <a:spcBef>
          <a:spcPct val="0"/>
        </a:spcBef>
        <a:spcAft>
          <a:spcPct val="0"/>
        </a:spcAft>
        <a:defRPr sz="4400">
          <a:solidFill>
            <a:schemeClr val="bg1"/>
          </a:solidFill>
          <a:latin typeface="Frutiger 55 Roman"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Microsoft_Excel_97-2003_Worksheet1.xls"/><Relationship Id="rId5" Type="http://schemas.openxmlformats.org/officeDocument/2006/relationships/oleObject" Target="../embeddings/oleObject2.bin"/><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4953000" y="1828800"/>
            <a:ext cx="3886200" cy="2746375"/>
          </a:xfrm>
        </p:spPr>
        <p:txBody>
          <a:bodyPr/>
          <a:lstStyle/>
          <a:p>
            <a:pPr eaLnBrk="1" hangingPunct="1"/>
            <a:r>
              <a:rPr lang="en-US" sz="4000" dirty="0" smtClean="0"/>
              <a:t/>
            </a:r>
            <a:br>
              <a:rPr lang="en-US" sz="4000" dirty="0" smtClean="0"/>
            </a:br>
            <a:r>
              <a:rPr lang="en-US" sz="4000" dirty="0" smtClean="0"/>
              <a:t>Amtrak and Northeast Corridor</a:t>
            </a:r>
            <a:br>
              <a:rPr lang="en-US" sz="4000" dirty="0" smtClean="0"/>
            </a:br>
            <a:r>
              <a:rPr lang="en-US" sz="4000" dirty="0" smtClean="0"/>
              <a:t>Overview</a:t>
            </a:r>
          </a:p>
        </p:txBody>
      </p:sp>
      <p:sp>
        <p:nvSpPr>
          <p:cNvPr id="3076" name="Rectangle 3"/>
          <p:cNvSpPr>
            <a:spLocks noGrp="1" noChangeArrowheads="1"/>
          </p:cNvSpPr>
          <p:nvPr>
            <p:ph type="subTitle" idx="1"/>
          </p:nvPr>
        </p:nvSpPr>
        <p:spPr>
          <a:xfrm>
            <a:off x="4724400" y="5410200"/>
            <a:ext cx="3962400" cy="762000"/>
          </a:xfrm>
        </p:spPr>
        <p:txBody>
          <a:bodyPr/>
          <a:lstStyle/>
          <a:p>
            <a:pPr eaLnBrk="1" hangingPunct="1"/>
            <a:r>
              <a:rPr lang="en-US" sz="2400" dirty="0" smtClean="0">
                <a:solidFill>
                  <a:srgbClr val="CC0000"/>
                </a:solidFill>
              </a:rPr>
              <a:t>Joe McHugh</a:t>
            </a:r>
          </a:p>
          <a:p>
            <a:pPr eaLnBrk="1" hangingPunct="1"/>
            <a:r>
              <a:rPr lang="en-US" sz="2400" dirty="0" smtClean="0">
                <a:solidFill>
                  <a:srgbClr val="CC0000"/>
                </a:solidFill>
              </a:rPr>
              <a:t>Government Affairs and Corporate Communications</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00" y="4038600"/>
            <a:ext cx="4229100" cy="28194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914400"/>
            <a:ext cx="2571750" cy="34290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0533" y="1643900"/>
            <a:ext cx="3463067" cy="258661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way ahead</a:t>
            </a:r>
            <a:endParaRPr lang="en-US" dirty="0"/>
          </a:p>
        </p:txBody>
      </p:sp>
      <p:sp>
        <p:nvSpPr>
          <p:cNvPr id="3" name="Content Placeholder 2"/>
          <p:cNvSpPr>
            <a:spLocks noGrp="1"/>
          </p:cNvSpPr>
          <p:nvPr>
            <p:ph idx="1"/>
          </p:nvPr>
        </p:nvSpPr>
        <p:spPr>
          <a:xfrm>
            <a:off x="457200" y="1646237"/>
            <a:ext cx="8229600" cy="4525963"/>
          </a:xfrm>
        </p:spPr>
        <p:txBody>
          <a:bodyPr/>
          <a:lstStyle/>
          <a:p>
            <a:r>
              <a:rPr lang="en-US" sz="2400" dirty="0" smtClean="0"/>
              <a:t> We need to look ahead about 2-3 year</a:t>
            </a:r>
          </a:p>
          <a:p>
            <a:r>
              <a:rPr lang="en-US" sz="2400" dirty="0"/>
              <a:t> </a:t>
            </a:r>
            <a:r>
              <a:rPr lang="en-US" sz="2400" dirty="0" smtClean="0"/>
              <a:t>The necessary changes and investments will only happen if infrastructure is prioritized</a:t>
            </a:r>
          </a:p>
          <a:p>
            <a:r>
              <a:rPr lang="en-US" sz="2400" dirty="0"/>
              <a:t> </a:t>
            </a:r>
            <a:r>
              <a:rPr lang="en-US" sz="2400" dirty="0" smtClean="0"/>
              <a:t>There’s a bigger constituency for this than just us:	</a:t>
            </a:r>
          </a:p>
          <a:p>
            <a:pPr lvl="1"/>
            <a:r>
              <a:rPr lang="en-US" sz="2000" dirty="0"/>
              <a:t> </a:t>
            </a:r>
            <a:r>
              <a:rPr lang="en-US" sz="2000" dirty="0" smtClean="0"/>
              <a:t>“Patching” the trust fund has given other modes a taste of the uncertainty Amtrak enjoys</a:t>
            </a:r>
          </a:p>
          <a:p>
            <a:pPr lvl="1"/>
            <a:r>
              <a:rPr lang="en-US" sz="2000" dirty="0"/>
              <a:t> </a:t>
            </a:r>
            <a:r>
              <a:rPr lang="en-US" sz="2000" dirty="0" smtClean="0"/>
              <a:t>We’ve earned a place at the table – and the concerns we’ve always voiced are now general</a:t>
            </a:r>
          </a:p>
          <a:p>
            <a:r>
              <a:rPr lang="en-US" sz="2400" dirty="0"/>
              <a:t> </a:t>
            </a:r>
            <a:r>
              <a:rPr lang="en-US" sz="2400" dirty="0" smtClean="0"/>
              <a:t>We need integration of effort – a “commonwealth of purpose” to make these changes</a:t>
            </a:r>
            <a:endParaRPr lang="en-US" sz="2400" dirty="0"/>
          </a:p>
        </p:txBody>
      </p:sp>
    </p:spTree>
    <p:extLst>
      <p:ext uri="{BB962C8B-B14F-4D97-AF65-F5344CB8AC3E}">
        <p14:creationId xmlns:p14="http://schemas.microsoft.com/office/powerpoint/2010/main" val="1573915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Gridlock at a glance</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5000" y="1295400"/>
            <a:ext cx="4876800" cy="5444300"/>
          </a:xfrm>
        </p:spPr>
      </p:pic>
      <p:sp>
        <p:nvSpPr>
          <p:cNvPr id="5" name="TextBox 4"/>
          <p:cNvSpPr txBox="1"/>
          <p:nvPr/>
        </p:nvSpPr>
        <p:spPr>
          <a:xfrm>
            <a:off x="6921264" y="5953780"/>
            <a:ext cx="2152897" cy="523220"/>
          </a:xfrm>
          <a:prstGeom prst="rect">
            <a:avLst/>
          </a:prstGeom>
          <a:noFill/>
        </p:spPr>
        <p:txBody>
          <a:bodyPr wrap="none" rtlCol="0">
            <a:spAutoFit/>
          </a:bodyPr>
          <a:lstStyle/>
          <a:p>
            <a:r>
              <a:rPr lang="en-US" sz="1400" b="1" dirty="0" smtClean="0"/>
              <a:t>Source: </a:t>
            </a:r>
            <a:r>
              <a:rPr lang="en-US" sz="1400" b="1" i="1" dirty="0" smtClean="0"/>
              <a:t>Transportation</a:t>
            </a:r>
          </a:p>
          <a:p>
            <a:r>
              <a:rPr lang="en-US" sz="1400" b="1" i="1" dirty="0" smtClean="0"/>
              <a:t>Weekly</a:t>
            </a:r>
            <a:endParaRPr lang="en-US" sz="1400" b="1" i="1" dirty="0"/>
          </a:p>
        </p:txBody>
      </p:sp>
    </p:spTree>
    <p:extLst>
      <p:ext uri="{BB962C8B-B14F-4D97-AF65-F5344CB8AC3E}">
        <p14:creationId xmlns:p14="http://schemas.microsoft.com/office/powerpoint/2010/main" val="2228186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political context</a:t>
            </a:r>
            <a:endParaRPr lang="en-US" dirty="0"/>
          </a:p>
        </p:txBody>
      </p:sp>
      <p:sp>
        <p:nvSpPr>
          <p:cNvPr id="6" name="Content Placeholder 5"/>
          <p:cNvSpPr>
            <a:spLocks noGrp="1"/>
          </p:cNvSpPr>
          <p:nvPr>
            <p:ph idx="1"/>
          </p:nvPr>
        </p:nvSpPr>
        <p:spPr>
          <a:xfrm>
            <a:off x="457200" y="1219200"/>
            <a:ext cx="8229600" cy="4525963"/>
          </a:xfrm>
        </p:spPr>
        <p:txBody>
          <a:bodyPr/>
          <a:lstStyle/>
          <a:p>
            <a:r>
              <a:rPr lang="en-US" sz="2400" dirty="0" smtClean="0"/>
              <a:t>The big challenge for all of us is still capital adequacy</a:t>
            </a:r>
          </a:p>
          <a:p>
            <a:r>
              <a:rPr lang="en-US" sz="2400" dirty="0" smtClean="0"/>
              <a:t>Stimulus helped, but…</a:t>
            </a:r>
          </a:p>
          <a:p>
            <a:pPr lvl="1"/>
            <a:r>
              <a:rPr lang="en-US" sz="2000" dirty="0"/>
              <a:t> </a:t>
            </a:r>
            <a:r>
              <a:rPr lang="en-US" sz="2000" dirty="0" smtClean="0"/>
              <a:t>“One and done”</a:t>
            </a:r>
          </a:p>
          <a:p>
            <a:pPr lvl="1"/>
            <a:r>
              <a:rPr lang="en-US" sz="2000" dirty="0"/>
              <a:t> </a:t>
            </a:r>
            <a:r>
              <a:rPr lang="en-US" sz="2000" dirty="0" smtClean="0"/>
              <a:t>Became to some extent politicized</a:t>
            </a:r>
          </a:p>
          <a:p>
            <a:r>
              <a:rPr lang="en-US" sz="2400" dirty="0"/>
              <a:t> </a:t>
            </a:r>
            <a:r>
              <a:rPr lang="en-US" sz="2400" dirty="0" smtClean="0"/>
              <a:t>Congress has not been able to deal with the two big issues that affect all transportation modes:</a:t>
            </a:r>
          </a:p>
          <a:p>
            <a:pPr lvl="1"/>
            <a:r>
              <a:rPr lang="en-US" sz="2000" dirty="0"/>
              <a:t> </a:t>
            </a:r>
            <a:r>
              <a:rPr lang="en-US" sz="2000" dirty="0" smtClean="0"/>
              <a:t>Funding levels</a:t>
            </a:r>
          </a:p>
          <a:p>
            <a:pPr lvl="1"/>
            <a:r>
              <a:rPr lang="en-US" sz="2000" dirty="0"/>
              <a:t> </a:t>
            </a:r>
            <a:r>
              <a:rPr lang="en-US" sz="2000" dirty="0" smtClean="0"/>
              <a:t>Allocation questions</a:t>
            </a:r>
          </a:p>
          <a:p>
            <a:r>
              <a:rPr lang="en-US" sz="2400" dirty="0" smtClean="0"/>
              <a:t>In the current environment, it’s hard to have a meaningful discussion</a:t>
            </a:r>
          </a:p>
          <a:p>
            <a:r>
              <a:rPr lang="en-US" sz="2400" dirty="0" smtClean="0"/>
              <a:t>We expect the political environment to be tougher next year – not easier</a:t>
            </a:r>
          </a:p>
          <a:p>
            <a:endParaRPr lang="en-US" sz="2400" dirty="0"/>
          </a:p>
        </p:txBody>
      </p:sp>
      <p:sp>
        <p:nvSpPr>
          <p:cNvPr id="7" name="TextBox 6"/>
          <p:cNvSpPr txBox="1"/>
          <p:nvPr/>
        </p:nvSpPr>
        <p:spPr>
          <a:xfrm>
            <a:off x="228600" y="6135469"/>
            <a:ext cx="8708474" cy="646331"/>
          </a:xfrm>
          <a:prstGeom prst="rect">
            <a:avLst/>
          </a:prstGeom>
          <a:solidFill>
            <a:srgbClr val="002060"/>
          </a:solidFill>
        </p:spPr>
        <p:txBody>
          <a:bodyPr wrap="none" rtlCol="0">
            <a:spAutoFit/>
          </a:bodyPr>
          <a:lstStyle/>
          <a:p>
            <a:pPr algn="ctr"/>
            <a:r>
              <a:rPr lang="en-US" b="1" dirty="0" smtClean="0">
                <a:solidFill>
                  <a:schemeClr val="bg1"/>
                </a:solidFill>
              </a:rPr>
              <a:t>We need to make infrastructure issues a political imperative – without making</a:t>
            </a:r>
          </a:p>
          <a:p>
            <a:pPr algn="ctr"/>
            <a:r>
              <a:rPr lang="en-US" b="1" dirty="0">
                <a:solidFill>
                  <a:schemeClr val="bg1"/>
                </a:solidFill>
              </a:rPr>
              <a:t>t</a:t>
            </a:r>
            <a:r>
              <a:rPr lang="en-US" b="1" dirty="0" smtClean="0">
                <a:solidFill>
                  <a:schemeClr val="bg1"/>
                </a:solidFill>
              </a:rPr>
              <a:t>hem political</a:t>
            </a:r>
            <a:endParaRPr lang="en-US" b="1" dirty="0">
              <a:solidFill>
                <a:schemeClr val="bg1"/>
              </a:solidFill>
            </a:endParaRPr>
          </a:p>
        </p:txBody>
      </p:sp>
    </p:spTree>
    <p:extLst>
      <p:ext uri="{BB962C8B-B14F-4D97-AF65-F5344CB8AC3E}">
        <p14:creationId xmlns:p14="http://schemas.microsoft.com/office/powerpoint/2010/main" val="1314928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Potential Committee Changes</a:t>
            </a:r>
            <a:endParaRPr lang="en-US" sz="3600" dirty="0"/>
          </a:p>
        </p:txBody>
      </p:sp>
      <p:sp>
        <p:nvSpPr>
          <p:cNvPr id="7" name="Content Placeholder 2"/>
          <p:cNvSpPr>
            <a:spLocks noGrp="1"/>
          </p:cNvSpPr>
          <p:nvPr>
            <p:ph sz="half" idx="1"/>
          </p:nvPr>
        </p:nvSpPr>
        <p:spPr/>
        <p:txBody>
          <a:bodyPr/>
          <a:lstStyle/>
          <a:p>
            <a:pPr marL="0" indent="0" algn="ctr">
              <a:buNone/>
            </a:pPr>
            <a:r>
              <a:rPr lang="en-US" sz="3200" dirty="0" smtClean="0"/>
              <a:t>T&amp;I</a:t>
            </a:r>
          </a:p>
          <a:p>
            <a:pPr marL="0" indent="0">
              <a:buNone/>
            </a:pPr>
            <a:r>
              <a:rPr lang="en-US" sz="2400" u="sng" dirty="0" smtClean="0"/>
              <a:t>Full Committee:</a:t>
            </a:r>
          </a:p>
          <a:p>
            <a:r>
              <a:rPr lang="en-US" sz="1800" dirty="0" smtClean="0"/>
              <a:t>Ranking Member Nick Rahall (D-WV) is in a tough race</a:t>
            </a:r>
          </a:p>
          <a:p>
            <a:r>
              <a:rPr lang="en-US" sz="1800" dirty="0" smtClean="0"/>
              <a:t>Rep. Petri (R-WV) is retiring</a:t>
            </a:r>
          </a:p>
          <a:p>
            <a:r>
              <a:rPr lang="en-US" sz="1800" dirty="0" smtClean="0"/>
              <a:t>Rep. </a:t>
            </a:r>
            <a:r>
              <a:rPr lang="en-US" sz="1800" dirty="0" err="1" smtClean="0"/>
              <a:t>Daines</a:t>
            </a:r>
            <a:r>
              <a:rPr lang="en-US" sz="1800" dirty="0" smtClean="0"/>
              <a:t> (R-MT) is running for Senate</a:t>
            </a:r>
          </a:p>
          <a:p>
            <a:pPr marL="0" indent="0">
              <a:buNone/>
            </a:pPr>
            <a:r>
              <a:rPr lang="en-US" sz="2400" u="sng" dirty="0" smtClean="0"/>
              <a:t>Railroad Subcommittee:</a:t>
            </a:r>
          </a:p>
          <a:p>
            <a:r>
              <a:rPr lang="en-US" sz="1800" dirty="0" smtClean="0"/>
              <a:t>Rep. </a:t>
            </a:r>
            <a:r>
              <a:rPr lang="en-US" sz="1800" dirty="0" err="1" smtClean="0"/>
              <a:t>Capito</a:t>
            </a:r>
            <a:r>
              <a:rPr lang="en-US" sz="1800" dirty="0" smtClean="0"/>
              <a:t> (R-WV) is running for Senate</a:t>
            </a:r>
          </a:p>
          <a:p>
            <a:r>
              <a:rPr lang="en-US" sz="1800" dirty="0" smtClean="0"/>
              <a:t>Rep. Gary Miller (R-CA) is retiring</a:t>
            </a:r>
          </a:p>
          <a:p>
            <a:r>
              <a:rPr lang="en-US" sz="1800" dirty="0" smtClean="0"/>
              <a:t>Rep. Coble (R-NC) is retiring</a:t>
            </a:r>
          </a:p>
          <a:p>
            <a:pPr marL="0" indent="0">
              <a:buNone/>
            </a:pPr>
            <a:endParaRPr lang="en-US" sz="2400" dirty="0" smtClean="0"/>
          </a:p>
          <a:p>
            <a:endParaRPr lang="en-US" sz="2400" dirty="0"/>
          </a:p>
        </p:txBody>
      </p:sp>
      <p:sp>
        <p:nvSpPr>
          <p:cNvPr id="8" name="Content Placeholder 3"/>
          <p:cNvSpPr>
            <a:spLocks noGrp="1"/>
          </p:cNvSpPr>
          <p:nvPr>
            <p:ph sz="half" idx="2"/>
          </p:nvPr>
        </p:nvSpPr>
        <p:spPr/>
        <p:txBody>
          <a:bodyPr/>
          <a:lstStyle/>
          <a:p>
            <a:pPr marL="0" indent="0" algn="ctr">
              <a:buNone/>
            </a:pPr>
            <a:r>
              <a:rPr lang="en-US" sz="3200" dirty="0" smtClean="0"/>
              <a:t>T-HUD Appropriations</a:t>
            </a:r>
          </a:p>
          <a:p>
            <a:r>
              <a:rPr lang="en-US" sz="1800" dirty="0" smtClean="0"/>
              <a:t>Chairman Latham (R-IA) is retiring</a:t>
            </a:r>
          </a:p>
          <a:p>
            <a:r>
              <a:rPr lang="en-US" sz="1800" dirty="0" smtClean="0"/>
              <a:t>Ranking Member Pastor (D-AZ) is retiring</a:t>
            </a:r>
          </a:p>
          <a:p>
            <a:r>
              <a:rPr lang="en-US" sz="1800" dirty="0" smtClean="0"/>
              <a:t>Rep. Frank Wolf (R-VA) is retiring</a:t>
            </a:r>
          </a:p>
          <a:p>
            <a:r>
              <a:rPr lang="en-US" sz="1800" dirty="0" smtClean="0"/>
              <a:t>We will be getting a new T-HUD Chairman and Ranking Member and losing an Amtrak-friendly Republican</a:t>
            </a:r>
            <a:endParaRPr lang="en-US" sz="1800" dirty="0"/>
          </a:p>
        </p:txBody>
      </p:sp>
    </p:spTree>
    <p:extLst>
      <p:ext uri="{BB962C8B-B14F-4D97-AF65-F5344CB8AC3E}">
        <p14:creationId xmlns:p14="http://schemas.microsoft.com/office/powerpoint/2010/main" val="2067993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The Northeast Corridor</a:t>
            </a:r>
          </a:p>
        </p:txBody>
      </p:sp>
      <p:sp>
        <p:nvSpPr>
          <p:cNvPr id="3" name="Content Placeholder 2"/>
          <p:cNvSpPr>
            <a:spLocks noGrp="1"/>
          </p:cNvSpPr>
          <p:nvPr>
            <p:ph sz="half" idx="1"/>
          </p:nvPr>
        </p:nvSpPr>
        <p:spPr/>
        <p:txBody>
          <a:bodyPr/>
          <a:lstStyle/>
          <a:p>
            <a:pPr marL="0" indent="0">
              <a:buFontTx/>
              <a:buNone/>
              <a:defRPr/>
            </a:pPr>
            <a:endParaRPr lang="en-GB" dirty="0"/>
          </a:p>
          <a:p>
            <a:pPr>
              <a:defRPr/>
            </a:pPr>
            <a:endParaRPr lang="en-US" dirty="0"/>
          </a:p>
        </p:txBody>
      </p:sp>
      <p:sp>
        <p:nvSpPr>
          <p:cNvPr id="4100" name="Espace réservé du contenu 5"/>
          <p:cNvSpPr>
            <a:spLocks noGrp="1"/>
          </p:cNvSpPr>
          <p:nvPr>
            <p:ph sz="half" idx="2"/>
          </p:nvPr>
        </p:nvSpPr>
        <p:spPr>
          <a:xfrm>
            <a:off x="4495800" y="1600200"/>
            <a:ext cx="4495800" cy="4525963"/>
          </a:xfrm>
        </p:spPr>
        <p:txBody>
          <a:bodyPr/>
          <a:lstStyle/>
          <a:p>
            <a:r>
              <a:rPr lang="en-US" smtClean="0"/>
              <a:t>1 of out every 6 Americans</a:t>
            </a:r>
          </a:p>
          <a:p>
            <a:r>
              <a:rPr lang="en-GB" smtClean="0"/>
              <a:t>4 of the of the nation’s 10 largest metro areas</a:t>
            </a:r>
          </a:p>
          <a:p>
            <a:r>
              <a:rPr lang="en-GB" smtClean="0"/>
              <a:t>$1 of every $5 in GDP</a:t>
            </a:r>
          </a:p>
          <a:p>
            <a:r>
              <a:rPr lang="en-GB" smtClean="0"/>
              <a:t>2% of land area</a:t>
            </a:r>
          </a:p>
        </p:txBody>
      </p:sp>
      <p:sp>
        <p:nvSpPr>
          <p:cNvPr id="4101" name="TextBox 4"/>
          <p:cNvSpPr txBox="1">
            <a:spLocks noChangeArrowheads="1"/>
          </p:cNvSpPr>
          <p:nvPr/>
        </p:nvSpPr>
        <p:spPr bwMode="auto">
          <a:xfrm>
            <a:off x="381000" y="6248400"/>
            <a:ext cx="7816850" cy="4000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000" b="1">
                <a:solidFill>
                  <a:schemeClr val="bg1"/>
                </a:solidFill>
              </a:rPr>
              <a:t>80% of the region’s population lives within 25 miles of the NEC</a:t>
            </a:r>
          </a:p>
        </p:txBody>
      </p:sp>
      <p:pic>
        <p:nvPicPr>
          <p:cNvPr id="4102" name="Picture 7" descr="MaineToVAwithGreyFi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447800"/>
            <a:ext cx="5181600" cy="441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Freeform 17"/>
          <p:cNvSpPr>
            <a:spLocks/>
          </p:cNvSpPr>
          <p:nvPr/>
        </p:nvSpPr>
        <p:spPr bwMode="auto">
          <a:xfrm>
            <a:off x="1676400" y="4191000"/>
            <a:ext cx="381000" cy="533400"/>
          </a:xfrm>
          <a:custGeom>
            <a:avLst/>
            <a:gdLst>
              <a:gd name="T0" fmla="*/ 2147483647 w 240"/>
              <a:gd name="T1" fmla="*/ 0 h 336"/>
              <a:gd name="T2" fmla="*/ 2147483647 w 240"/>
              <a:gd name="T3" fmla="*/ 2147483647 h 336"/>
              <a:gd name="T4" fmla="*/ 2147483647 w 240"/>
              <a:gd name="T5" fmla="*/ 2147483647 h 336"/>
              <a:gd name="T6" fmla="*/ 2147483647 w 240"/>
              <a:gd name="T7" fmla="*/ 2147483647 h 336"/>
              <a:gd name="T8" fmla="*/ 2147483647 w 240"/>
              <a:gd name="T9" fmla="*/ 2147483647 h 336"/>
              <a:gd name="T10" fmla="*/ 0 w 240"/>
              <a:gd name="T11" fmla="*/ 2147483647 h 3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0" h="336">
                <a:moveTo>
                  <a:pt x="240" y="0"/>
                </a:moveTo>
                <a:cubicBezTo>
                  <a:pt x="204" y="36"/>
                  <a:pt x="168" y="72"/>
                  <a:pt x="144" y="96"/>
                </a:cubicBezTo>
                <a:cubicBezTo>
                  <a:pt x="120" y="120"/>
                  <a:pt x="112" y="128"/>
                  <a:pt x="96" y="144"/>
                </a:cubicBezTo>
                <a:cubicBezTo>
                  <a:pt x="80" y="160"/>
                  <a:pt x="56" y="168"/>
                  <a:pt x="48" y="192"/>
                </a:cubicBezTo>
                <a:cubicBezTo>
                  <a:pt x="40" y="216"/>
                  <a:pt x="56" y="264"/>
                  <a:pt x="48" y="288"/>
                </a:cubicBezTo>
                <a:cubicBezTo>
                  <a:pt x="40" y="312"/>
                  <a:pt x="20" y="324"/>
                  <a:pt x="0" y="336"/>
                </a:cubicBezTo>
              </a:path>
            </a:pathLst>
          </a:custGeom>
          <a:noFill/>
          <a:ln w="47625">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AutoShape 19"/>
          <p:cNvSpPr>
            <a:spLocks noChangeArrowheads="1"/>
          </p:cNvSpPr>
          <p:nvPr/>
        </p:nvSpPr>
        <p:spPr bwMode="auto">
          <a:xfrm>
            <a:off x="1828800" y="4114800"/>
            <a:ext cx="304800" cy="228600"/>
          </a:xfrm>
          <a:prstGeom prst="star5">
            <a:avLst/>
          </a:prstGeom>
          <a:solidFill>
            <a:srgbClr val="FFFF00"/>
          </a:solidFill>
          <a:ln w="9525">
            <a:solidFill>
              <a:srgbClr val="2D2D2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4105" name="Freeform 15"/>
          <p:cNvSpPr>
            <a:spLocks/>
          </p:cNvSpPr>
          <p:nvPr/>
        </p:nvSpPr>
        <p:spPr bwMode="auto">
          <a:xfrm>
            <a:off x="2057400" y="3886200"/>
            <a:ext cx="228600" cy="304800"/>
          </a:xfrm>
          <a:custGeom>
            <a:avLst/>
            <a:gdLst>
              <a:gd name="T0" fmla="*/ 2147483647 w 144"/>
              <a:gd name="T1" fmla="*/ 0 h 192"/>
              <a:gd name="T2" fmla="*/ 2147483647 w 144"/>
              <a:gd name="T3" fmla="*/ 2147483647 h 192"/>
              <a:gd name="T4" fmla="*/ 0 w 144"/>
              <a:gd name="T5" fmla="*/ 2147483647 h 192"/>
              <a:gd name="T6" fmla="*/ 0 60000 65536"/>
              <a:gd name="T7" fmla="*/ 0 60000 65536"/>
              <a:gd name="T8" fmla="*/ 0 60000 65536"/>
            </a:gdLst>
            <a:ahLst/>
            <a:cxnLst>
              <a:cxn ang="T6">
                <a:pos x="T0" y="T1"/>
              </a:cxn>
              <a:cxn ang="T7">
                <a:pos x="T2" y="T3"/>
              </a:cxn>
              <a:cxn ang="T8">
                <a:pos x="T4" y="T5"/>
              </a:cxn>
            </a:cxnLst>
            <a:rect l="0" t="0" r="r" b="b"/>
            <a:pathLst>
              <a:path w="144" h="192">
                <a:moveTo>
                  <a:pt x="144" y="0"/>
                </a:moveTo>
                <a:cubicBezTo>
                  <a:pt x="132" y="8"/>
                  <a:pt x="120" y="16"/>
                  <a:pt x="96" y="48"/>
                </a:cubicBezTo>
                <a:cubicBezTo>
                  <a:pt x="72" y="80"/>
                  <a:pt x="36" y="136"/>
                  <a:pt x="0" y="192"/>
                </a:cubicBezTo>
              </a:path>
            </a:pathLst>
          </a:custGeom>
          <a:noFill/>
          <a:ln w="47625">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AutoShape 19"/>
          <p:cNvSpPr>
            <a:spLocks noChangeArrowheads="1"/>
          </p:cNvSpPr>
          <p:nvPr/>
        </p:nvSpPr>
        <p:spPr bwMode="auto">
          <a:xfrm>
            <a:off x="2133600" y="3733800"/>
            <a:ext cx="304800" cy="228600"/>
          </a:xfrm>
          <a:prstGeom prst="star5">
            <a:avLst/>
          </a:prstGeom>
          <a:solidFill>
            <a:srgbClr val="FFFF00"/>
          </a:solidFill>
          <a:ln w="9525">
            <a:solidFill>
              <a:srgbClr val="2D2D2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4107" name="TextBox 16"/>
          <p:cNvSpPr txBox="1">
            <a:spLocks noChangeArrowheads="1"/>
          </p:cNvSpPr>
          <p:nvPr/>
        </p:nvSpPr>
        <p:spPr bwMode="auto">
          <a:xfrm>
            <a:off x="2438400" y="3744913"/>
            <a:ext cx="1214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New York</a:t>
            </a:r>
          </a:p>
        </p:txBody>
      </p:sp>
      <p:sp>
        <p:nvSpPr>
          <p:cNvPr id="4108" name="TextBox 17"/>
          <p:cNvSpPr txBox="1">
            <a:spLocks noChangeArrowheads="1"/>
          </p:cNvSpPr>
          <p:nvPr/>
        </p:nvSpPr>
        <p:spPr bwMode="auto">
          <a:xfrm>
            <a:off x="2265363" y="4202113"/>
            <a:ext cx="1544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Philadelphia</a:t>
            </a:r>
          </a:p>
        </p:txBody>
      </p:sp>
      <p:sp>
        <p:nvSpPr>
          <p:cNvPr id="4109" name="TextBox 18"/>
          <p:cNvSpPr txBox="1">
            <a:spLocks noChangeArrowheads="1"/>
          </p:cNvSpPr>
          <p:nvPr/>
        </p:nvSpPr>
        <p:spPr bwMode="auto">
          <a:xfrm>
            <a:off x="1828800" y="4811713"/>
            <a:ext cx="14970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Washington</a:t>
            </a:r>
          </a:p>
        </p:txBody>
      </p:sp>
      <p:sp>
        <p:nvSpPr>
          <p:cNvPr id="4110" name="Freeform 13"/>
          <p:cNvSpPr>
            <a:spLocks/>
          </p:cNvSpPr>
          <p:nvPr/>
        </p:nvSpPr>
        <p:spPr bwMode="auto">
          <a:xfrm>
            <a:off x="2349500" y="3124200"/>
            <a:ext cx="546100" cy="685800"/>
          </a:xfrm>
          <a:custGeom>
            <a:avLst/>
            <a:gdLst>
              <a:gd name="T0" fmla="*/ 2147483647 w 344"/>
              <a:gd name="T1" fmla="*/ 0 h 432"/>
              <a:gd name="T2" fmla="*/ 2147483647 w 344"/>
              <a:gd name="T3" fmla="*/ 2147483647 h 432"/>
              <a:gd name="T4" fmla="*/ 2147483647 w 344"/>
              <a:gd name="T5" fmla="*/ 2147483647 h 432"/>
              <a:gd name="T6" fmla="*/ 2147483647 w 344"/>
              <a:gd name="T7" fmla="*/ 2147483647 h 432"/>
              <a:gd name="T8" fmla="*/ 2147483647 w 344"/>
              <a:gd name="T9" fmla="*/ 2147483647 h 432"/>
              <a:gd name="T10" fmla="*/ 2147483647 w 344"/>
              <a:gd name="T11" fmla="*/ 2147483647 h 432"/>
              <a:gd name="T12" fmla="*/ 0 w 344"/>
              <a:gd name="T13" fmla="*/ 2147483647 h 4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4" h="432">
                <a:moveTo>
                  <a:pt x="336" y="0"/>
                </a:moveTo>
                <a:cubicBezTo>
                  <a:pt x="336" y="32"/>
                  <a:pt x="336" y="64"/>
                  <a:pt x="336" y="96"/>
                </a:cubicBezTo>
                <a:cubicBezTo>
                  <a:pt x="336" y="128"/>
                  <a:pt x="344" y="168"/>
                  <a:pt x="336" y="192"/>
                </a:cubicBezTo>
                <a:cubicBezTo>
                  <a:pt x="328" y="216"/>
                  <a:pt x="320" y="224"/>
                  <a:pt x="288" y="240"/>
                </a:cubicBezTo>
                <a:cubicBezTo>
                  <a:pt x="256" y="256"/>
                  <a:pt x="184" y="272"/>
                  <a:pt x="144" y="288"/>
                </a:cubicBezTo>
                <a:cubicBezTo>
                  <a:pt x="104" y="304"/>
                  <a:pt x="72" y="312"/>
                  <a:pt x="48" y="336"/>
                </a:cubicBezTo>
                <a:cubicBezTo>
                  <a:pt x="24" y="360"/>
                  <a:pt x="12" y="396"/>
                  <a:pt x="0" y="432"/>
                </a:cubicBezTo>
              </a:path>
            </a:pathLst>
          </a:custGeom>
          <a:noFill/>
          <a:ln w="47625">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19"/>
          <p:cNvSpPr>
            <a:spLocks noChangeArrowheads="1"/>
          </p:cNvSpPr>
          <p:nvPr/>
        </p:nvSpPr>
        <p:spPr bwMode="auto">
          <a:xfrm>
            <a:off x="1524000" y="4648200"/>
            <a:ext cx="304800" cy="228600"/>
          </a:xfrm>
          <a:prstGeom prst="star5">
            <a:avLst/>
          </a:prstGeom>
          <a:solidFill>
            <a:srgbClr val="FFFF00"/>
          </a:solidFill>
          <a:ln w="9525">
            <a:solidFill>
              <a:srgbClr val="2D2D2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14" name="AutoShape 19"/>
          <p:cNvSpPr>
            <a:spLocks noChangeArrowheads="1"/>
          </p:cNvSpPr>
          <p:nvPr/>
        </p:nvSpPr>
        <p:spPr bwMode="auto">
          <a:xfrm>
            <a:off x="2743200" y="3048000"/>
            <a:ext cx="304800" cy="228600"/>
          </a:xfrm>
          <a:prstGeom prst="star5">
            <a:avLst/>
          </a:prstGeom>
          <a:solidFill>
            <a:srgbClr val="FFFF00"/>
          </a:solidFill>
          <a:ln w="9525">
            <a:solidFill>
              <a:srgbClr val="2D2D2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4113" name="TextBox 16"/>
          <p:cNvSpPr txBox="1">
            <a:spLocks noChangeArrowheads="1"/>
          </p:cNvSpPr>
          <p:nvPr/>
        </p:nvSpPr>
        <p:spPr bwMode="auto">
          <a:xfrm>
            <a:off x="2976563" y="3048000"/>
            <a:ext cx="979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Boston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Update on the NEC</a:t>
            </a:r>
            <a:endParaRPr lang="en-US" dirty="0"/>
          </a:p>
        </p:txBody>
      </p:sp>
      <p:sp>
        <p:nvSpPr>
          <p:cNvPr id="8" name="Content Placeholder 7"/>
          <p:cNvSpPr>
            <a:spLocks noGrp="1"/>
          </p:cNvSpPr>
          <p:nvPr>
            <p:ph sz="half" idx="2"/>
          </p:nvPr>
        </p:nvSpPr>
        <p:spPr>
          <a:xfrm>
            <a:off x="2438400" y="1371600"/>
            <a:ext cx="6172200" cy="4525963"/>
          </a:xfrm>
        </p:spPr>
        <p:txBody>
          <a:bodyPr/>
          <a:lstStyle/>
          <a:p>
            <a:r>
              <a:rPr lang="en-US" dirty="0" smtClean="0"/>
              <a:t>Where we’re at today:</a:t>
            </a:r>
          </a:p>
          <a:p>
            <a:pPr lvl="1"/>
            <a:r>
              <a:rPr lang="en-US" dirty="0" smtClean="0"/>
              <a:t>NEC OTP about 77.2%</a:t>
            </a:r>
          </a:p>
          <a:p>
            <a:pPr lvl="1"/>
            <a:r>
              <a:rPr lang="en-US" dirty="0" smtClean="0"/>
              <a:t>Ridership and revenues up over FY 13 levels</a:t>
            </a:r>
          </a:p>
          <a:p>
            <a:pPr lvl="1"/>
            <a:r>
              <a:rPr lang="en-US" dirty="0" smtClean="0"/>
              <a:t>Work in progress on earliest stage of Gateway Project</a:t>
            </a:r>
          </a:p>
          <a:p>
            <a:r>
              <a:rPr lang="en-US" dirty="0" smtClean="0"/>
              <a:t>NEC Commission</a:t>
            </a:r>
          </a:p>
          <a:p>
            <a:pPr lvl="1"/>
            <a:r>
              <a:rPr lang="en-US" dirty="0" smtClean="0"/>
              <a:t>Ongoing 212 process</a:t>
            </a:r>
          </a:p>
          <a:p>
            <a:pPr lvl="1"/>
            <a:r>
              <a:rPr lang="en-US" dirty="0" smtClean="0"/>
              <a:t>NEC Future project (EIS)</a:t>
            </a:r>
          </a:p>
          <a:p>
            <a:pPr lvl="1"/>
            <a:r>
              <a:rPr lang="en-US" dirty="0" smtClean="0"/>
              <a:t>Cataloguing of NEC investment needs</a:t>
            </a:r>
          </a:p>
        </p:txBody>
      </p:sp>
      <p:sp>
        <p:nvSpPr>
          <p:cNvPr id="11" name="TextBox 10"/>
          <p:cNvSpPr txBox="1"/>
          <p:nvPr/>
        </p:nvSpPr>
        <p:spPr>
          <a:xfrm>
            <a:off x="106234" y="6305490"/>
            <a:ext cx="8351966" cy="400110"/>
          </a:xfrm>
          <a:prstGeom prst="rect">
            <a:avLst/>
          </a:prstGeom>
          <a:solidFill>
            <a:srgbClr val="002060"/>
          </a:solidFill>
        </p:spPr>
        <p:txBody>
          <a:bodyPr wrap="none" rtlCol="0">
            <a:spAutoFit/>
          </a:bodyPr>
          <a:lstStyle/>
          <a:p>
            <a:r>
              <a:rPr lang="en-US" sz="2000" dirty="0" smtClean="0">
                <a:solidFill>
                  <a:schemeClr val="bg1"/>
                </a:solidFill>
              </a:rPr>
              <a:t>Annualized need of $2.6B/ year greatly exceeds available funding levels</a:t>
            </a:r>
            <a:endParaRPr lang="en-US" sz="2000" dirty="0">
              <a:solidFill>
                <a:schemeClr val="bg1"/>
              </a:solidFill>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95400"/>
            <a:ext cx="2292916" cy="1752600"/>
          </a:xfrm>
          <a:prstGeom prst="rect">
            <a:avLst/>
          </a:prstGeom>
        </p:spPr>
      </p:pic>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28" y="4572000"/>
            <a:ext cx="2336799" cy="1570001"/>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028" y="2895600"/>
            <a:ext cx="2321944" cy="1741458"/>
          </a:xfrm>
          <a:prstGeom prst="rect">
            <a:avLst/>
          </a:prstGeom>
        </p:spPr>
      </p:pic>
    </p:spTree>
    <p:extLst>
      <p:ext uri="{BB962C8B-B14F-4D97-AF65-F5344CB8AC3E}">
        <p14:creationId xmlns:p14="http://schemas.microsoft.com/office/powerpoint/2010/main" val="9368157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3600" smtClean="0"/>
              <a:t>Weekday train density in New York and New Jersey</a:t>
            </a:r>
          </a:p>
        </p:txBody>
      </p:sp>
      <p:graphicFrame>
        <p:nvGraphicFramePr>
          <p:cNvPr id="6147" name="Object 4"/>
          <p:cNvGraphicFramePr>
            <a:graphicFrameLocks noChangeAspect="1"/>
          </p:cNvGraphicFramePr>
          <p:nvPr/>
        </p:nvGraphicFramePr>
        <p:xfrm>
          <a:off x="76200" y="1371600"/>
          <a:ext cx="8675688" cy="5257800"/>
        </p:xfrm>
        <a:graphic>
          <a:graphicData uri="http://schemas.openxmlformats.org/presentationml/2006/ole">
            <mc:AlternateContent xmlns:mc="http://schemas.openxmlformats.org/markup-compatibility/2006">
              <mc:Choice xmlns:v="urn:schemas-microsoft-com:vml" Requires="v">
                <p:oleObj spid="_x0000_s6175" name="Acrobat Document" r:id="rId4" imgW="7796160" imgH="6024240" progId="AcroExch.Document.7">
                  <p:embed/>
                </p:oleObj>
              </mc:Choice>
              <mc:Fallback>
                <p:oleObj name="Acrobat Document" r:id="rId4" imgW="7796160" imgH="6024240" progId="AcroExch.Document.7">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l="6334" t="12901" r="8328" b="14572"/>
                      <a:stretch>
                        <a:fillRect/>
                      </a:stretch>
                    </p:blipFill>
                    <p:spPr bwMode="auto">
                      <a:xfrm>
                        <a:off x="76200" y="1371600"/>
                        <a:ext cx="8675688"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8" name="Rectangle 5"/>
          <p:cNvSpPr>
            <a:spLocks noChangeArrowheads="1"/>
          </p:cNvSpPr>
          <p:nvPr/>
        </p:nvSpPr>
        <p:spPr bwMode="auto">
          <a:xfrm>
            <a:off x="3733800" y="1981200"/>
            <a:ext cx="2470150" cy="685800"/>
          </a:xfrm>
          <a:prstGeom prst="rect">
            <a:avLst/>
          </a:prstGeom>
          <a:solidFill>
            <a:schemeClr val="bg1"/>
          </a:solidFill>
          <a:ln w="12700">
            <a:solidFill>
              <a:schemeClr val="tx1"/>
            </a:solidFill>
            <a:miter lim="800000"/>
            <a:headEnd/>
            <a:tailEnd/>
          </a:ln>
        </p:spPr>
        <p:txBody>
          <a:bodyPr wrap="none" anchor="ctr"/>
          <a:lstStyle/>
          <a:p>
            <a:pPr algn="r" eaLnBrk="0" hangingPunct="0"/>
            <a:r>
              <a:rPr lang="en-US" sz="2000" b="1">
                <a:latin typeface="Calibri" pitchFamily="34" charset="0"/>
              </a:rPr>
              <a:t>Hudson River Tunnels</a:t>
            </a:r>
          </a:p>
          <a:p>
            <a:pPr algn="r" eaLnBrk="0" hangingPunct="0"/>
            <a:r>
              <a:rPr lang="en-US" sz="2000" b="1">
                <a:latin typeface="Calibri" pitchFamily="34" charset="0"/>
              </a:rPr>
              <a:t>Portal Bridge</a:t>
            </a:r>
          </a:p>
        </p:txBody>
      </p:sp>
      <p:sp>
        <p:nvSpPr>
          <p:cNvPr id="6149" name="Rectangle 5"/>
          <p:cNvSpPr>
            <a:spLocks noChangeArrowheads="1"/>
          </p:cNvSpPr>
          <p:nvPr/>
        </p:nvSpPr>
        <p:spPr bwMode="auto">
          <a:xfrm>
            <a:off x="3733800" y="2743200"/>
            <a:ext cx="2470150" cy="711200"/>
          </a:xfrm>
          <a:prstGeom prst="rect">
            <a:avLst/>
          </a:prstGeom>
          <a:solidFill>
            <a:schemeClr val="bg1"/>
          </a:solidFill>
          <a:ln w="12700">
            <a:solidFill>
              <a:schemeClr val="tx1"/>
            </a:solidFill>
            <a:miter lim="800000"/>
            <a:headEnd/>
            <a:tailEnd/>
          </a:ln>
        </p:spPr>
        <p:txBody>
          <a:bodyPr wrap="none" anchor="ctr"/>
          <a:lstStyle/>
          <a:p>
            <a:pPr algn="ctr" eaLnBrk="0" hangingPunct="0"/>
            <a:r>
              <a:rPr lang="en-US" sz="2000" b="1">
                <a:latin typeface="Calibri" pitchFamily="34" charset="0"/>
              </a:rPr>
              <a:t>Average of 450 trains</a:t>
            </a:r>
          </a:p>
          <a:p>
            <a:pPr algn="ctr" eaLnBrk="0" hangingPunct="0"/>
            <a:r>
              <a:rPr lang="en-US" sz="2000" b="1">
                <a:latin typeface="Calibri" pitchFamily="34" charset="0"/>
              </a:rPr>
              <a:t> per day  on 2 tracks</a:t>
            </a:r>
          </a:p>
        </p:txBody>
      </p:sp>
      <p:sp>
        <p:nvSpPr>
          <p:cNvPr id="6150" name="Rectangle 9"/>
          <p:cNvSpPr>
            <a:spLocks noChangeArrowheads="1"/>
          </p:cNvSpPr>
          <p:nvPr/>
        </p:nvSpPr>
        <p:spPr bwMode="auto">
          <a:xfrm>
            <a:off x="3352800" y="3505200"/>
            <a:ext cx="2851150" cy="939800"/>
          </a:xfrm>
          <a:prstGeom prst="rect">
            <a:avLst/>
          </a:prstGeom>
          <a:solidFill>
            <a:schemeClr val="bg1"/>
          </a:solidFill>
          <a:ln w="12700">
            <a:solidFill>
              <a:schemeClr val="tx1"/>
            </a:solidFill>
            <a:miter lim="800000"/>
            <a:headEnd/>
            <a:tailEnd/>
          </a:ln>
        </p:spPr>
        <p:txBody>
          <a:bodyPr wrap="none" anchor="ctr"/>
          <a:lstStyle/>
          <a:p>
            <a:pPr algn="ctr" eaLnBrk="0" hangingPunct="0"/>
            <a:r>
              <a:rPr lang="en-US" sz="2000" b="1">
                <a:latin typeface="Calibri" pitchFamily="34" charset="0"/>
              </a:rPr>
              <a:t>Greatest train densities </a:t>
            </a:r>
          </a:p>
          <a:p>
            <a:pPr algn="ctr" eaLnBrk="0" hangingPunct="0"/>
            <a:r>
              <a:rPr lang="en-US" sz="2000" b="1">
                <a:latin typeface="Calibri" pitchFamily="34" charset="0"/>
              </a:rPr>
              <a:t>(train mile / track mile)</a:t>
            </a:r>
          </a:p>
          <a:p>
            <a:pPr algn="ctr" eaLnBrk="0" hangingPunct="0"/>
            <a:r>
              <a:rPr lang="en-US" sz="2000" b="1">
                <a:latin typeface="Calibri" pitchFamily="34" charset="0"/>
              </a:rPr>
              <a:t>in entire Amtrak system</a:t>
            </a:r>
          </a:p>
        </p:txBody>
      </p:sp>
      <p:cxnSp>
        <p:nvCxnSpPr>
          <p:cNvPr id="9" name="Straight Arrow Connector 8"/>
          <p:cNvCxnSpPr/>
          <p:nvPr/>
        </p:nvCxnSpPr>
        <p:spPr>
          <a:xfrm>
            <a:off x="6203950" y="2514600"/>
            <a:ext cx="5016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203950" y="2209800"/>
            <a:ext cx="7302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New York during the morning rush hour</a:t>
            </a:r>
          </a:p>
        </p:txBody>
      </p:sp>
      <p:pic>
        <p:nvPicPr>
          <p:cNvPr id="7171" name="Content Placeholder 3"/>
          <p:cNvPicPr>
            <a:picLocks noGrp="1" noChangeAspect="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0" y="1295400"/>
            <a:ext cx="2895600" cy="5530850"/>
          </a:xfrm>
        </p:spPr>
      </p:pic>
      <p:sp>
        <p:nvSpPr>
          <p:cNvPr id="7172" name="TextBox 9"/>
          <p:cNvSpPr txBox="1">
            <a:spLocks noChangeArrowheads="1"/>
          </p:cNvSpPr>
          <p:nvPr/>
        </p:nvSpPr>
        <p:spPr bwMode="auto">
          <a:xfrm>
            <a:off x="2506663" y="6096000"/>
            <a:ext cx="5651500" cy="64611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b="1">
                <a:solidFill>
                  <a:schemeClr val="bg1"/>
                </a:solidFill>
              </a:rPr>
              <a:t>More than a quarter of a million people enter</a:t>
            </a:r>
          </a:p>
          <a:p>
            <a:pPr algn="ctr" eaLnBrk="1" hangingPunct="1"/>
            <a:r>
              <a:rPr lang="en-US" b="1">
                <a:solidFill>
                  <a:schemeClr val="bg1"/>
                </a:solidFill>
              </a:rPr>
              <a:t>New York City from New Jersey during this period</a:t>
            </a:r>
          </a:p>
        </p:txBody>
      </p:sp>
      <p:grpSp>
        <p:nvGrpSpPr>
          <p:cNvPr id="17" name="Group 16"/>
          <p:cNvGrpSpPr>
            <a:grpSpLocks/>
          </p:cNvGrpSpPr>
          <p:nvPr/>
        </p:nvGrpSpPr>
        <p:grpSpPr bwMode="auto">
          <a:xfrm>
            <a:off x="361950" y="1530350"/>
            <a:ext cx="2990850" cy="1611313"/>
            <a:chOff x="361442" y="1530637"/>
            <a:chExt cx="2991358" cy="1610263"/>
          </a:xfrm>
        </p:grpSpPr>
        <p:sp>
          <p:nvSpPr>
            <p:cNvPr id="5" name="Right Arrow 4"/>
            <p:cNvSpPr/>
            <p:nvPr/>
          </p:nvSpPr>
          <p:spPr>
            <a:xfrm rot="1500000">
              <a:off x="1676115" y="2209644"/>
              <a:ext cx="762129" cy="3046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93" name="TextBox 6"/>
            <p:cNvSpPr txBox="1">
              <a:spLocks noChangeArrowheads="1"/>
            </p:cNvSpPr>
            <p:nvPr/>
          </p:nvSpPr>
          <p:spPr bwMode="auto">
            <a:xfrm>
              <a:off x="361442" y="1530637"/>
              <a:ext cx="1238758" cy="738664"/>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b="1">
                  <a:solidFill>
                    <a:schemeClr val="bg1"/>
                  </a:solidFill>
                </a:rPr>
                <a:t>George Washington </a:t>
              </a:r>
            </a:p>
            <a:p>
              <a:pPr algn="ctr" eaLnBrk="1" hangingPunct="1"/>
              <a:r>
                <a:rPr lang="en-US" sz="1400" b="1">
                  <a:solidFill>
                    <a:schemeClr val="bg1"/>
                  </a:solidFill>
                </a:rPr>
                <a:t>Bridge</a:t>
              </a:r>
            </a:p>
          </p:txBody>
        </p:sp>
        <p:sp>
          <p:nvSpPr>
            <p:cNvPr id="16" name="7-Point Star 15"/>
            <p:cNvSpPr/>
            <p:nvPr/>
          </p:nvSpPr>
          <p:spPr>
            <a:xfrm>
              <a:off x="2057180" y="2209644"/>
              <a:ext cx="1295620" cy="931256"/>
            </a:xfrm>
            <a:prstGeom prst="star7">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7 lanes</a:t>
              </a:r>
            </a:p>
            <a:p>
              <a:pPr algn="ctr">
                <a:defRPr/>
              </a:pPr>
              <a:r>
                <a:rPr lang="en-US" sz="1400" b="1" dirty="0">
                  <a:solidFill>
                    <a:schemeClr val="tx1"/>
                  </a:solidFill>
                </a:rPr>
                <a:t>6.2%</a:t>
              </a:r>
            </a:p>
          </p:txBody>
        </p:sp>
      </p:grpSp>
      <p:grpSp>
        <p:nvGrpSpPr>
          <p:cNvPr id="20" name="Group 19"/>
          <p:cNvGrpSpPr>
            <a:grpSpLocks/>
          </p:cNvGrpSpPr>
          <p:nvPr/>
        </p:nvGrpSpPr>
        <p:grpSpPr bwMode="auto">
          <a:xfrm>
            <a:off x="0" y="3937000"/>
            <a:ext cx="2228850" cy="1281113"/>
            <a:chOff x="19185" y="3936277"/>
            <a:chExt cx="2228715" cy="1281677"/>
          </a:xfrm>
        </p:grpSpPr>
        <p:sp>
          <p:nvSpPr>
            <p:cNvPr id="11" name="Right Arrow 10"/>
            <p:cNvSpPr/>
            <p:nvPr/>
          </p:nvSpPr>
          <p:spPr>
            <a:xfrm rot="1500000">
              <a:off x="371589" y="4562027"/>
              <a:ext cx="761954" cy="3049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90" name="TextBox 7"/>
            <p:cNvSpPr txBox="1">
              <a:spLocks noChangeArrowheads="1"/>
            </p:cNvSpPr>
            <p:nvPr/>
          </p:nvSpPr>
          <p:spPr bwMode="auto">
            <a:xfrm>
              <a:off x="19185" y="3936277"/>
              <a:ext cx="819455" cy="52322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b="1">
                  <a:solidFill>
                    <a:schemeClr val="bg1"/>
                  </a:solidFill>
                </a:rPr>
                <a:t>Lincoln</a:t>
              </a:r>
            </a:p>
            <a:p>
              <a:pPr algn="ctr" eaLnBrk="1" hangingPunct="1"/>
              <a:r>
                <a:rPr lang="en-US" sz="1400" b="1">
                  <a:solidFill>
                    <a:schemeClr val="bg1"/>
                  </a:solidFill>
                </a:rPr>
                <a:t>Tunnel</a:t>
              </a:r>
            </a:p>
          </p:txBody>
        </p:sp>
        <p:sp>
          <p:nvSpPr>
            <p:cNvPr id="23" name="7-Point Star 22"/>
            <p:cNvSpPr/>
            <p:nvPr/>
          </p:nvSpPr>
          <p:spPr>
            <a:xfrm>
              <a:off x="952578" y="4287269"/>
              <a:ext cx="1295322" cy="930685"/>
            </a:xfrm>
            <a:prstGeom prst="star7">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6 lanes</a:t>
              </a:r>
            </a:p>
            <a:p>
              <a:pPr algn="ctr">
                <a:defRPr/>
              </a:pPr>
              <a:r>
                <a:rPr lang="en-US" sz="1400" b="1" dirty="0">
                  <a:solidFill>
                    <a:schemeClr val="tx1"/>
                  </a:solidFill>
                </a:rPr>
                <a:t>42.5%</a:t>
              </a:r>
            </a:p>
          </p:txBody>
        </p:sp>
      </p:grpSp>
      <p:grpSp>
        <p:nvGrpSpPr>
          <p:cNvPr id="21" name="Group 20"/>
          <p:cNvGrpSpPr>
            <a:grpSpLocks/>
          </p:cNvGrpSpPr>
          <p:nvPr/>
        </p:nvGrpSpPr>
        <p:grpSpPr bwMode="auto">
          <a:xfrm>
            <a:off x="0" y="4491038"/>
            <a:ext cx="2303463" cy="1223962"/>
            <a:chOff x="-65118" y="4490794"/>
            <a:chExt cx="2303239" cy="1224206"/>
          </a:xfrm>
        </p:grpSpPr>
        <p:sp>
          <p:nvSpPr>
            <p:cNvPr id="10" name="Right Arrow 9"/>
            <p:cNvSpPr/>
            <p:nvPr/>
          </p:nvSpPr>
          <p:spPr>
            <a:xfrm rot="1500000">
              <a:off x="428547" y="4871870"/>
              <a:ext cx="761926" cy="304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87" name="TextBox 8"/>
            <p:cNvSpPr txBox="1">
              <a:spLocks noChangeArrowheads="1"/>
            </p:cNvSpPr>
            <p:nvPr/>
          </p:nvSpPr>
          <p:spPr bwMode="auto">
            <a:xfrm>
              <a:off x="-65118" y="4490794"/>
              <a:ext cx="853119" cy="52322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b="1">
                  <a:solidFill>
                    <a:schemeClr val="bg1"/>
                  </a:solidFill>
                </a:rPr>
                <a:t>Amtrak/</a:t>
              </a:r>
            </a:p>
            <a:p>
              <a:pPr algn="ctr" eaLnBrk="1" hangingPunct="1"/>
              <a:r>
                <a:rPr lang="en-US" sz="1400" b="1">
                  <a:solidFill>
                    <a:schemeClr val="bg1"/>
                  </a:solidFill>
                </a:rPr>
                <a:t>NJT</a:t>
              </a:r>
            </a:p>
          </p:txBody>
        </p:sp>
        <p:sp>
          <p:nvSpPr>
            <p:cNvPr id="24" name="7-Point Star 23"/>
            <p:cNvSpPr/>
            <p:nvPr/>
          </p:nvSpPr>
          <p:spPr>
            <a:xfrm>
              <a:off x="942847" y="4784540"/>
              <a:ext cx="1295274" cy="930460"/>
            </a:xfrm>
            <a:prstGeom prst="star7">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2 tracks</a:t>
              </a:r>
            </a:p>
            <a:p>
              <a:pPr algn="ctr">
                <a:defRPr/>
              </a:pPr>
              <a:r>
                <a:rPr lang="en-US" sz="1400" b="1" dirty="0">
                  <a:solidFill>
                    <a:schemeClr val="tx1"/>
                  </a:solidFill>
                </a:rPr>
                <a:t>17%</a:t>
              </a:r>
            </a:p>
          </p:txBody>
        </p:sp>
      </p:grpSp>
      <p:grpSp>
        <p:nvGrpSpPr>
          <p:cNvPr id="22" name="Group 21"/>
          <p:cNvGrpSpPr>
            <a:grpSpLocks/>
          </p:cNvGrpSpPr>
          <p:nvPr/>
        </p:nvGrpSpPr>
        <p:grpSpPr bwMode="auto">
          <a:xfrm>
            <a:off x="0" y="5181600"/>
            <a:ext cx="1981200" cy="1066800"/>
            <a:chOff x="0" y="5181600"/>
            <a:chExt cx="1981200" cy="1066800"/>
          </a:xfrm>
        </p:grpSpPr>
        <p:sp>
          <p:nvSpPr>
            <p:cNvPr id="18" name="Right Arrow 17"/>
            <p:cNvSpPr/>
            <p:nvPr/>
          </p:nvSpPr>
          <p:spPr>
            <a:xfrm rot="1500000">
              <a:off x="66675" y="5708650"/>
              <a:ext cx="762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ight Arrow 13"/>
            <p:cNvSpPr/>
            <p:nvPr/>
          </p:nvSpPr>
          <p:spPr>
            <a:xfrm>
              <a:off x="76200" y="5410200"/>
              <a:ext cx="78105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84" name="TextBox 14"/>
            <p:cNvSpPr txBox="1">
              <a:spLocks noChangeArrowheads="1"/>
            </p:cNvSpPr>
            <p:nvPr/>
          </p:nvSpPr>
          <p:spPr bwMode="auto">
            <a:xfrm>
              <a:off x="0" y="5181600"/>
              <a:ext cx="646908" cy="307777"/>
            </a:xfrm>
            <a:prstGeom prst="rect">
              <a:avLst/>
            </a:prstGeom>
            <a:solidFill>
              <a:srgbClr val="00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solidFill>
                    <a:schemeClr val="bg1"/>
                  </a:solidFill>
                </a:rPr>
                <a:t>PATH</a:t>
              </a:r>
            </a:p>
          </p:txBody>
        </p:sp>
        <p:sp>
          <p:nvSpPr>
            <p:cNvPr id="28" name="7-Point Star 27"/>
            <p:cNvSpPr/>
            <p:nvPr/>
          </p:nvSpPr>
          <p:spPr>
            <a:xfrm>
              <a:off x="685800" y="5316538"/>
              <a:ext cx="1295400" cy="931862"/>
            </a:xfrm>
            <a:prstGeom prst="star7">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4 tracks</a:t>
              </a:r>
            </a:p>
            <a:p>
              <a:pPr algn="ctr">
                <a:defRPr/>
              </a:pPr>
              <a:r>
                <a:rPr lang="en-US" sz="1400" b="1" dirty="0">
                  <a:solidFill>
                    <a:schemeClr val="tx1"/>
                  </a:solidFill>
                </a:rPr>
                <a:t>22.2%</a:t>
              </a:r>
            </a:p>
          </p:txBody>
        </p:sp>
      </p:grpSp>
      <p:grpSp>
        <p:nvGrpSpPr>
          <p:cNvPr id="25" name="Group 24"/>
          <p:cNvGrpSpPr>
            <a:grpSpLocks/>
          </p:cNvGrpSpPr>
          <p:nvPr/>
        </p:nvGrpSpPr>
        <p:grpSpPr bwMode="auto">
          <a:xfrm>
            <a:off x="0" y="5562600"/>
            <a:ext cx="1943100" cy="1279525"/>
            <a:chOff x="0" y="5562600"/>
            <a:chExt cx="1942308" cy="1280214"/>
          </a:xfrm>
        </p:grpSpPr>
        <p:sp>
          <p:nvSpPr>
            <p:cNvPr id="6" name="Right Arrow 5"/>
            <p:cNvSpPr/>
            <p:nvPr/>
          </p:nvSpPr>
          <p:spPr>
            <a:xfrm>
              <a:off x="14282" y="6008928"/>
              <a:ext cx="763276" cy="457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80" name="TextBox 12"/>
            <p:cNvSpPr txBox="1">
              <a:spLocks noChangeArrowheads="1"/>
            </p:cNvSpPr>
            <p:nvPr/>
          </p:nvSpPr>
          <p:spPr bwMode="auto">
            <a:xfrm>
              <a:off x="0" y="5562600"/>
              <a:ext cx="889987" cy="523220"/>
            </a:xfrm>
            <a:prstGeom prst="rect">
              <a:avLst/>
            </a:prstGeom>
            <a:solidFill>
              <a:srgbClr val="3333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b="1">
                  <a:solidFill>
                    <a:schemeClr val="bg1"/>
                  </a:solidFill>
                </a:rPr>
                <a:t>Holland </a:t>
              </a:r>
            </a:p>
            <a:p>
              <a:pPr algn="ctr" eaLnBrk="1" hangingPunct="1"/>
              <a:r>
                <a:rPr lang="en-US" sz="1400" b="1">
                  <a:solidFill>
                    <a:schemeClr val="bg1"/>
                  </a:solidFill>
                </a:rPr>
                <a:t>Tunnel</a:t>
              </a:r>
            </a:p>
          </p:txBody>
        </p:sp>
        <p:sp>
          <p:nvSpPr>
            <p:cNvPr id="30" name="7-Point Star 29"/>
            <p:cNvSpPr/>
            <p:nvPr/>
          </p:nvSpPr>
          <p:spPr>
            <a:xfrm>
              <a:off x="647436" y="5912038"/>
              <a:ext cx="1294872" cy="930776"/>
            </a:xfrm>
            <a:prstGeom prst="star7">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4 lanes,</a:t>
              </a:r>
            </a:p>
            <a:p>
              <a:pPr algn="ctr">
                <a:defRPr/>
              </a:pPr>
              <a:r>
                <a:rPr lang="en-US" sz="1400" b="1" dirty="0">
                  <a:solidFill>
                    <a:schemeClr val="tx1"/>
                  </a:solidFill>
                </a:rPr>
                <a:t>7.6%</a:t>
              </a:r>
            </a:p>
          </p:txBody>
        </p:sp>
      </p:grpSp>
      <p:graphicFrame>
        <p:nvGraphicFramePr>
          <p:cNvPr id="7178" name="Chart 32"/>
          <p:cNvGraphicFramePr>
            <a:graphicFrameLocks/>
          </p:cNvGraphicFramePr>
          <p:nvPr/>
        </p:nvGraphicFramePr>
        <p:xfrm>
          <a:off x="2921000" y="1384300"/>
          <a:ext cx="6397625" cy="4578350"/>
        </p:xfrm>
        <a:graphic>
          <a:graphicData uri="http://schemas.openxmlformats.org/presentationml/2006/ole">
            <mc:AlternateContent xmlns:mc="http://schemas.openxmlformats.org/markup-compatibility/2006">
              <mc:Choice xmlns:v="urn:schemas-microsoft-com:vml" Requires="v">
                <p:oleObj spid="_x0000_s7217" r:id="rId6" imgW="6401355" imgH="4578493" progId="Excel.Chart.8">
                  <p:embed/>
                </p:oleObj>
              </mc:Choice>
              <mc:Fallback>
                <p:oleObj r:id="rId6" imgW="6401355" imgH="4578493" progId="Excel.Chart.8">
                  <p:embed/>
                  <p:pic>
                    <p:nvPicPr>
                      <p:cNvPr id="0" name="Chart 3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1000" y="1384300"/>
                        <a:ext cx="6397625"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2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17"/>
                                        </p:tgtEl>
                                        <p:attrNameLst>
                                          <p:attrName>style.visibility</p:attrName>
                                        </p:attrNameLst>
                                      </p:cBhvr>
                                      <p:to>
                                        <p:strVal val="hidden"/>
                                      </p:to>
                                    </p:set>
                                  </p:childTnLst>
                                </p:cTn>
                              </p:par>
                            </p:childTnLst>
                          </p:cTn>
                        </p:par>
                      </p:childTnLst>
                    </p:cTn>
                  </p:par>
                  <p:par>
                    <p:cTn id="14" fill="hold">
                      <p:stCondLst>
                        <p:cond delay="indefinite"/>
                      </p:stCondLst>
                      <p:childTnLst>
                        <p:par>
                          <p:cTn id="15" fill="hold" nodeType="after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par>
                                <p:cTn id="18" presetID="1" presetClass="exit" presetSubtype="0" fill="hold" nodeType="withEffect">
                                  <p:stCondLst>
                                    <p:cond delay="5000"/>
                                  </p:stCondLst>
                                  <p:childTnLst>
                                    <p:set>
                                      <p:cBhvr>
                                        <p:cTn id="19" dur="1" fill="hold">
                                          <p:stCondLst>
                                            <p:cond delay="0"/>
                                          </p:stCondLst>
                                        </p:cTn>
                                        <p:tgtEl>
                                          <p:spTgt spid="20"/>
                                        </p:tgtEl>
                                        <p:attrNameLst>
                                          <p:attrName>style.visibility</p:attrName>
                                        </p:attrNameLst>
                                      </p:cBhvr>
                                      <p:to>
                                        <p:strVal val="hidden"/>
                                      </p:to>
                                    </p:set>
                                  </p:childTnLst>
                                </p:cTn>
                              </p:par>
                            </p:childTnLst>
                          </p:cTn>
                        </p:par>
                      </p:childTnLst>
                    </p:cTn>
                  </p:par>
                  <p:par>
                    <p:cTn id="20" fill="hold">
                      <p:stCondLst>
                        <p:cond delay="indefinite"/>
                      </p:stCondLst>
                      <p:childTnLst>
                        <p:par>
                          <p:cTn id="21" fill="hold" nodeType="afterGroup">
                            <p:stCondLst>
                              <p:cond delay="0"/>
                            </p:stCondLst>
                            <p:childTnLst>
                              <p:par>
                                <p:cTn id="22" presetID="1"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par>
                                <p:cTn id="24" presetID="1" presetClass="exit" presetSubtype="0" fill="hold" nodeType="withEffect">
                                  <p:stCondLst>
                                    <p:cond delay="5000"/>
                                  </p:stCondLst>
                                  <p:childTnLst>
                                    <p:set>
                                      <p:cBhvr>
                                        <p:cTn id="25" dur="1" fill="hold">
                                          <p:stCondLst>
                                            <p:cond delay="0"/>
                                          </p:stCondLst>
                                        </p:cTn>
                                        <p:tgtEl>
                                          <p:spTgt spid="21"/>
                                        </p:tgtEl>
                                        <p:attrNameLst>
                                          <p:attrName>style.visibility</p:attrName>
                                        </p:attrNameLst>
                                      </p:cBhvr>
                                      <p:to>
                                        <p:strVal val="hidden"/>
                                      </p:to>
                                    </p:set>
                                  </p:childTnLst>
                                </p:cTn>
                              </p:par>
                            </p:childTnLst>
                          </p:cTn>
                        </p:par>
                      </p:childTnLst>
                    </p:cTn>
                  </p:par>
                  <p:par>
                    <p:cTn id="26" fill="hold">
                      <p:stCondLst>
                        <p:cond delay="indefinite"/>
                      </p:stCondLst>
                      <p:childTnLst>
                        <p:par>
                          <p:cTn id="27" fill="hold" nodeType="afterGroup">
                            <p:stCondLst>
                              <p:cond delay="0"/>
                            </p:stCondLst>
                            <p:childTnLst>
                              <p:par>
                                <p:cTn id="28" presetID="1"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22"/>
                                        </p:tgtEl>
                                        <p:attrNameLst>
                                          <p:attrName>style.visibility</p:attrName>
                                        </p:attrNameLst>
                                      </p:cBhvr>
                                      <p:to>
                                        <p:strVal val="hidden"/>
                                      </p:to>
                                    </p:set>
                                  </p:childTnLst>
                                </p:cTn>
                              </p:par>
                            </p:childTnLst>
                          </p:cTn>
                        </p:par>
                        <p:par>
                          <p:cTn id="34" fill="hold" nodeType="afterGroup">
                            <p:stCondLst>
                              <p:cond delay="0"/>
                            </p:stCondLst>
                            <p:childTnLst>
                              <p:par>
                                <p:cTn id="35" presetID="1" presetClass="exit" presetSubtype="0" fill="hold" nodeType="afterEffect">
                                  <p:stCondLst>
                                    <p:cond delay="5000"/>
                                  </p:stCondLst>
                                  <p:childTnLst>
                                    <p:set>
                                      <p:cBhvr>
                                        <p:cTn id="36"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Big Issue</a:t>
            </a:r>
            <a:endParaRPr lang="en-US" dirty="0"/>
          </a:p>
        </p:txBody>
      </p:sp>
      <p:sp>
        <p:nvSpPr>
          <p:cNvPr id="6" name="Content Placeholder 5"/>
          <p:cNvSpPr>
            <a:spLocks noGrp="1"/>
          </p:cNvSpPr>
          <p:nvPr>
            <p:ph idx="1"/>
          </p:nvPr>
        </p:nvSpPr>
        <p:spPr>
          <a:xfrm>
            <a:off x="2514600" y="1371600"/>
            <a:ext cx="6172200" cy="4525963"/>
          </a:xfrm>
        </p:spPr>
        <p:txBody>
          <a:bodyPr/>
          <a:lstStyle/>
          <a:p>
            <a:r>
              <a:rPr lang="en-US" sz="3600" dirty="0" smtClean="0"/>
              <a:t>Two dominant issues:</a:t>
            </a:r>
          </a:p>
          <a:p>
            <a:pPr lvl="1"/>
            <a:r>
              <a:rPr lang="en-US" sz="3200" dirty="0"/>
              <a:t> </a:t>
            </a:r>
            <a:r>
              <a:rPr lang="en-US" sz="3200" dirty="0" smtClean="0"/>
              <a:t>OTP and capacity</a:t>
            </a:r>
          </a:p>
          <a:p>
            <a:pPr lvl="1"/>
            <a:r>
              <a:rPr lang="en-US" sz="3200" dirty="0"/>
              <a:t> </a:t>
            </a:r>
            <a:r>
              <a:rPr lang="en-US" sz="3200" dirty="0" smtClean="0"/>
              <a:t>Reliable funding</a:t>
            </a:r>
          </a:p>
          <a:p>
            <a:r>
              <a:rPr lang="en-US" sz="3600" dirty="0" smtClean="0"/>
              <a:t>Available funding alternatives help, but still fall short:</a:t>
            </a:r>
          </a:p>
          <a:p>
            <a:pPr lvl="1"/>
            <a:r>
              <a:rPr lang="en-US" sz="3200" dirty="0"/>
              <a:t> </a:t>
            </a:r>
            <a:r>
              <a:rPr lang="en-US" sz="3200" dirty="0" smtClean="0"/>
              <a:t>States</a:t>
            </a:r>
          </a:p>
          <a:p>
            <a:pPr lvl="1"/>
            <a:r>
              <a:rPr lang="en-US" sz="3200" dirty="0" smtClean="0"/>
              <a:t> Private sector</a:t>
            </a:r>
          </a:p>
          <a:p>
            <a:pPr lvl="1"/>
            <a:endParaRPr lang="en-US" sz="3200" dirty="0"/>
          </a:p>
        </p:txBody>
      </p:sp>
      <p:sp>
        <p:nvSpPr>
          <p:cNvPr id="7" name="TextBox 6"/>
          <p:cNvSpPr txBox="1"/>
          <p:nvPr/>
        </p:nvSpPr>
        <p:spPr>
          <a:xfrm>
            <a:off x="1578429" y="6250632"/>
            <a:ext cx="6022803" cy="461665"/>
          </a:xfrm>
          <a:prstGeom prst="rect">
            <a:avLst/>
          </a:prstGeom>
          <a:solidFill>
            <a:srgbClr val="002060"/>
          </a:solidFill>
        </p:spPr>
        <p:txBody>
          <a:bodyPr wrap="none" rtlCol="0">
            <a:spAutoFit/>
          </a:bodyPr>
          <a:lstStyle/>
          <a:p>
            <a:r>
              <a:rPr lang="en-US" sz="2400" dirty="0" smtClean="0">
                <a:solidFill>
                  <a:schemeClr val="bg1"/>
                </a:solidFill>
              </a:rPr>
              <a:t>The NEC is a classic </a:t>
            </a:r>
            <a:r>
              <a:rPr lang="en-US" sz="2400" smtClean="0">
                <a:solidFill>
                  <a:schemeClr val="bg1"/>
                </a:solidFill>
              </a:rPr>
              <a:t>Federal responsibility</a:t>
            </a:r>
            <a:endParaRPr lang="en-US" sz="2400">
              <a:solidFill>
                <a:schemeClr val="bg1"/>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219201"/>
            <a:ext cx="2362200" cy="1361327"/>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584157"/>
            <a:ext cx="2362200" cy="177165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4191001"/>
            <a:ext cx="2362200" cy="1581308"/>
          </a:xfrm>
          <a:prstGeom prst="rect">
            <a:avLst/>
          </a:prstGeom>
        </p:spPr>
      </p:pic>
    </p:spTree>
    <p:extLst>
      <p:ext uri="{BB962C8B-B14F-4D97-AF65-F5344CB8AC3E}">
        <p14:creationId xmlns:p14="http://schemas.microsoft.com/office/powerpoint/2010/main" val="83531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225"/>
          <p:cNvSpPr>
            <a:spLocks noGrp="1" noChangeArrowheads="1"/>
          </p:cNvSpPr>
          <p:nvPr>
            <p:ph type="title" idx="4294967295"/>
          </p:nvPr>
        </p:nvSpPr>
        <p:spPr/>
        <p:txBody>
          <a:bodyPr/>
          <a:lstStyle/>
          <a:p>
            <a:pPr eaLnBrk="1" hangingPunct="1"/>
            <a:r>
              <a:rPr lang="en-US" sz="3200" smtClean="0"/>
              <a:t>Amtrak Continuing Resolution History: 1988-present</a:t>
            </a:r>
          </a:p>
        </p:txBody>
      </p:sp>
      <p:graphicFrame>
        <p:nvGraphicFramePr>
          <p:cNvPr id="142552" name="Group 216"/>
          <p:cNvGraphicFramePr>
            <a:graphicFrameLocks noGrp="1"/>
          </p:cNvGraphicFramePr>
          <p:nvPr>
            <p:ph sz="half" idx="4294967295"/>
          </p:nvPr>
        </p:nvGraphicFramePr>
        <p:xfrm>
          <a:off x="152400" y="1852613"/>
          <a:ext cx="8382000" cy="1427163"/>
        </p:xfrm>
        <a:graphic>
          <a:graphicData uri="http://schemas.openxmlformats.org/drawingml/2006/table">
            <a:tbl>
              <a:tblPr/>
              <a:tblGrid>
                <a:gridCol w="1235075"/>
                <a:gridCol w="517525"/>
                <a:gridCol w="428625"/>
                <a:gridCol w="517525"/>
                <a:gridCol w="517525"/>
                <a:gridCol w="512763"/>
                <a:gridCol w="517525"/>
                <a:gridCol w="517525"/>
                <a:gridCol w="517525"/>
                <a:gridCol w="517525"/>
                <a:gridCol w="517525"/>
                <a:gridCol w="512762"/>
                <a:gridCol w="517525"/>
                <a:gridCol w="517525"/>
                <a:gridCol w="517525"/>
              </a:tblGrid>
              <a:tr h="4095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cs typeface="Arial" charset="0"/>
                        </a:rPr>
                        <a:t>FY</a:t>
                      </a:r>
                      <a:endParaRPr kumimoji="0" lang="en-US" sz="14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88</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89</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90</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91</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92</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93</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94</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95</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96</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97</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98</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99</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00</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01</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r>
              <a:tr h="3048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CR</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r>
              <a:tr h="3048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cs typeface="Arial" charset="0"/>
                        </a:rPr>
                        <a:t>No CR</a:t>
                      </a:r>
                      <a:endParaRPr kumimoji="0" lang="en-US" sz="1400" b="1"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r>
              <a:tr h="4079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Days Late</a:t>
                      </a:r>
                      <a:endParaRPr kumimoji="0" lang="en-US"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83</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0</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52</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36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28</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27</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0</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46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0</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27</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21</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9</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23</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r>
            </a:tbl>
          </a:graphicData>
        </a:graphic>
      </p:graphicFrame>
      <p:graphicFrame>
        <p:nvGraphicFramePr>
          <p:cNvPr id="27879" name="Group 231"/>
          <p:cNvGraphicFramePr>
            <a:graphicFrameLocks noGrp="1"/>
          </p:cNvGraphicFramePr>
          <p:nvPr>
            <p:ph sz="half" idx="4294967295"/>
          </p:nvPr>
        </p:nvGraphicFramePr>
        <p:xfrm>
          <a:off x="152400" y="3352800"/>
          <a:ext cx="8686800" cy="1647825"/>
        </p:xfrm>
        <a:graphic>
          <a:graphicData uri="http://schemas.openxmlformats.org/drawingml/2006/table">
            <a:tbl>
              <a:tblPr/>
              <a:tblGrid>
                <a:gridCol w="1230313"/>
                <a:gridCol w="514350"/>
                <a:gridCol w="628650"/>
                <a:gridCol w="627062"/>
                <a:gridCol w="512763"/>
                <a:gridCol w="514350"/>
                <a:gridCol w="627062"/>
                <a:gridCol w="512763"/>
                <a:gridCol w="625475"/>
                <a:gridCol w="630237"/>
                <a:gridCol w="620713"/>
                <a:gridCol w="630237"/>
                <a:gridCol w="625475"/>
                <a:gridCol w="387350"/>
              </a:tblGrid>
              <a:tr h="73342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cs typeface="Arial" charset="0"/>
                        </a:rPr>
                        <a:t>FY</a:t>
                      </a:r>
                      <a:endParaRPr kumimoji="0" lang="en-U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02</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03</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04</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05</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07</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08</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09</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10</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11</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12</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13</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charset="0"/>
                          <a:cs typeface="Arial" charset="0"/>
                        </a:rPr>
                        <a:t>Total/</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rgbClr val="FFFFFF"/>
                          </a:solidFill>
                          <a:effectLst/>
                          <a:latin typeface="Arial" charset="0"/>
                          <a:cs typeface="Arial" charset="0"/>
                        </a:rPr>
                        <a:t>Avg</a:t>
                      </a:r>
                      <a:endParaRPr kumimoji="0" lang="en-US" sz="1400" b="0" i="0" u="none" strike="noStrike" cap="none" normalizeH="0" baseline="0" dirty="0" smtClean="0">
                        <a:ln>
                          <a:noFill/>
                        </a:ln>
                        <a:solidFill>
                          <a:schemeClr val="tx1"/>
                        </a:solidFill>
                        <a:effectLst/>
                        <a:latin typeface="Arial" charset="0"/>
                      </a:endParaRPr>
                    </a:p>
                  </a:txBody>
                  <a:tcPr vert="eaVert" anchor="ctr" horzOverflow="overflow">
                    <a:lnL w="12700" cap="flat" cmpd="sng" algn="ctr">
                      <a:solidFill>
                        <a:schemeClr val="bg1"/>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r>
              <a:tr h="2555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CR</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X</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23</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No CR</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 </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3</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r>
              <a:tr h="2555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cs typeface="Arial" charset="0"/>
                        </a:rPr>
                        <a:t>Days Late</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000080"/>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79</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143</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115</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69</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61</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138</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87</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161</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76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192</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48</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176</a:t>
                      </a:r>
                      <a:endParaRPr kumimoji="0" lang="en-U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66</a:t>
                      </a:r>
                      <a:endParaRPr kumimoji="0" lang="en-US"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lnTlToBr>
                      <a:noFill/>
                    </a:lnTlToBr>
                    <a:lnBlToTr>
                      <a:noFill/>
                    </a:lnBlToTr>
                    <a:solidFill>
                      <a:srgbClr val="FFCC00"/>
                    </a:solidFill>
                  </a:tcPr>
                </a:tc>
              </a:tr>
            </a:tbl>
          </a:graphicData>
        </a:graphic>
      </p:graphicFrame>
      <p:sp>
        <p:nvSpPr>
          <p:cNvPr id="11460" name="Text Box 4250"/>
          <p:cNvSpPr txBox="1">
            <a:spLocks noChangeArrowheads="1"/>
          </p:cNvSpPr>
          <p:nvPr/>
        </p:nvSpPr>
        <p:spPr bwMode="auto">
          <a:xfrm>
            <a:off x="1219200" y="5867400"/>
            <a:ext cx="6787627" cy="707886"/>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eaLnBrk="1" hangingPunct="1"/>
            <a:r>
              <a:rPr lang="en-US" sz="2000" dirty="0">
                <a:solidFill>
                  <a:schemeClr val="bg1"/>
                </a:solidFill>
                <a:latin typeface="Frutiger 55 Roman" pitchFamily="34" charset="0"/>
              </a:rPr>
              <a:t>Amtrak has operated on a CR in 23 of the last 26 </a:t>
            </a:r>
            <a:r>
              <a:rPr lang="en-US" sz="2000" dirty="0" smtClean="0">
                <a:solidFill>
                  <a:schemeClr val="bg1"/>
                </a:solidFill>
                <a:latin typeface="Frutiger 55 Roman" pitchFamily="34" charset="0"/>
              </a:rPr>
              <a:t>years,</a:t>
            </a:r>
          </a:p>
          <a:p>
            <a:pPr algn="ctr" eaLnBrk="1" hangingPunct="1"/>
            <a:r>
              <a:rPr lang="en-US" sz="2000" dirty="0">
                <a:solidFill>
                  <a:schemeClr val="bg1"/>
                </a:solidFill>
                <a:latin typeface="Frutiger 55 Roman" pitchFamily="34" charset="0"/>
              </a:rPr>
              <a:t>a</a:t>
            </a:r>
            <a:r>
              <a:rPr lang="en-US" sz="2000" dirty="0" smtClean="0">
                <a:solidFill>
                  <a:schemeClr val="bg1"/>
                </a:solidFill>
                <a:latin typeface="Frutiger 55 Roman" pitchFamily="34" charset="0"/>
              </a:rPr>
              <a:t>nd was formally authorized in only 11 of the last 20 years</a:t>
            </a:r>
            <a:endParaRPr lang="en-US" sz="2000" dirty="0">
              <a:solidFill>
                <a:schemeClr val="bg1"/>
              </a:solidFill>
              <a:latin typeface="Frutiger 55 Roman"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utiger 55 Roman"/>
        <a:ea typeface=""/>
        <a:cs typeface=""/>
      </a:majorFont>
      <a:minorFont>
        <a:latin typeface="Frutiger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33DE741853CA47B234FF030024ECF2" ma:contentTypeVersion="1" ma:contentTypeDescription="Create a new document." ma:contentTypeScope="" ma:versionID="e8b6300916bcf2b8168fac51f7b76e8c">
  <xsd:schema xmlns:xsd="http://www.w3.org/2001/XMLSchema" xmlns:xs="http://www.w3.org/2001/XMLSchema" xmlns:p="http://schemas.microsoft.com/office/2006/metadata/properties" xmlns:ns1="http://schemas.microsoft.com/sharepoint/v3" targetNamespace="http://schemas.microsoft.com/office/2006/metadata/properties" ma:root="true" ma:fieldsID="ded79842d4747cc85621c7c303666a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0C4E51-2D57-4974-8F90-A923117736CF}"/>
</file>

<file path=customXml/itemProps2.xml><?xml version="1.0" encoding="utf-8"?>
<ds:datastoreItem xmlns:ds="http://schemas.openxmlformats.org/officeDocument/2006/customXml" ds:itemID="{A681C458-BB8A-4A20-9B9D-C827A0D6E3DB}"/>
</file>

<file path=customXml/itemProps3.xml><?xml version="1.0" encoding="utf-8"?>
<ds:datastoreItem xmlns:ds="http://schemas.openxmlformats.org/officeDocument/2006/customXml" ds:itemID="{AB44D99A-307D-45BE-B1E7-0ED6B5F55439}"/>
</file>

<file path=docProps/app.xml><?xml version="1.0" encoding="utf-8"?>
<Properties xmlns="http://schemas.openxmlformats.org/officeDocument/2006/extended-properties" xmlns:vt="http://schemas.openxmlformats.org/officeDocument/2006/docPropsVTypes">
  <Template/>
  <TotalTime>2491</TotalTime>
  <Words>1253</Words>
  <Application>Microsoft Office PowerPoint</Application>
  <PresentationFormat>On-screen Show (4:3)</PresentationFormat>
  <Paragraphs>252</Paragraphs>
  <Slides>11</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7" baseType="lpstr">
      <vt:lpstr>Arial</vt:lpstr>
      <vt:lpstr>Calibri</vt:lpstr>
      <vt:lpstr>Frutiger 55 Roman</vt:lpstr>
      <vt:lpstr>Custom Design</vt:lpstr>
      <vt:lpstr>Acrobat Document</vt:lpstr>
      <vt:lpstr>Microsoft Excel Chart</vt:lpstr>
      <vt:lpstr> Amtrak and Northeast Corridor Overview</vt:lpstr>
      <vt:lpstr>The political context</vt:lpstr>
      <vt:lpstr>Potential Committee Changes</vt:lpstr>
      <vt:lpstr>The Northeast Corridor</vt:lpstr>
      <vt:lpstr>Update on the NEC</vt:lpstr>
      <vt:lpstr>Weekday train density in New York and New Jersey</vt:lpstr>
      <vt:lpstr>New York during the morning rush hour</vt:lpstr>
      <vt:lpstr>The Big Issue</vt:lpstr>
      <vt:lpstr>Amtrak Continuing Resolution History: 1988-present</vt:lpstr>
      <vt:lpstr>The way ahead</vt:lpstr>
      <vt:lpstr>Gridlock at a glance</vt:lpstr>
    </vt:vector>
  </TitlesOfParts>
  <Company>Amtrak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Amtrak</dc:creator>
  <cp:lastModifiedBy>Smith Chris</cp:lastModifiedBy>
  <cp:revision>196</cp:revision>
  <cp:lastPrinted>2014-09-03T17:42:04Z</cp:lastPrinted>
  <dcterms:created xsi:type="dcterms:W3CDTF">2012-04-06T18:03:23Z</dcterms:created>
  <dcterms:modified xsi:type="dcterms:W3CDTF">2014-09-08T19:40:21Z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0x010100BF33DE741853CA47B234FF030024ECF2</vt:lpwstr>
  </property>
</Properties>
</file>