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s/slide11.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5.xml" ContentType="application/vnd.openxmlformats-officedocument.presentationml.slide+xml"/>
  <Override PartName="/ppt/slides/slide3.xml" ContentType="application/vnd.openxmlformats-officedocument.presentationml.slide+xml"/>
  <Override PartName="/ppt/slides/slide1.xml" ContentType="application/vnd.openxmlformats-officedocument.presentationml.slide+xml"/>
  <Override PartName="/ppt/slides/slide4.xml" ContentType="application/vnd.openxmlformats-officedocument.presentationml.slide+xml"/>
  <Override PartName="/ppt/slides/slide2.xml" ContentType="application/vnd.openxmlformats-officedocument.presentationml.slide+xml"/>
  <Override PartName="/ppt/notesSlides/notesSlide6.xml" ContentType="application/vnd.openxmlformats-officedocument.presentationml.notesSlide+xml"/>
  <Override PartName="/ppt/notesSlides/notesSlide5.xml" ContentType="application/vnd.openxmlformats-officedocument.presentationml.notesSlide+xml"/>
  <Override PartName="/ppt/slideMasters/slideMaster1.xml" ContentType="application/vnd.openxmlformats-officedocument.presentationml.slideMaster+xml"/>
  <Override PartName="/ppt/notesSlides/notesSlide4.xml" ContentType="application/vnd.openxmlformats-officedocument.presentationml.notesSlid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3.xml" ContentType="application/vnd.openxmlformats-officedocument.presentationml.notesSlide+xml"/>
  <Override PartName="/ppt/notesSlides/notesSlide2.xml" ContentType="application/vnd.openxmlformats-officedocument.presentationml.notesSlide+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charts/chart1.xml" ContentType="application/vnd.openxmlformats-officedocument.drawingml.chart+xml"/>
  <Override PartName="/ppt/theme/theme2.xml" ContentType="application/vnd.openxmlformats-officedocument.theme+xml"/>
  <Override PartName="/ppt/theme/themeOverride1.xml" ContentType="application/vnd.openxmlformats-officedocument.themeOverrid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4"/>
  </p:notesMasterIdLst>
  <p:sldIdLst>
    <p:sldId id="256" r:id="rId2"/>
    <p:sldId id="270" r:id="rId3"/>
    <p:sldId id="273" r:id="rId4"/>
    <p:sldId id="271" r:id="rId5"/>
    <p:sldId id="272" r:id="rId6"/>
    <p:sldId id="274" r:id="rId7"/>
    <p:sldId id="275" r:id="rId8"/>
    <p:sldId id="276" r:id="rId9"/>
    <p:sldId id="277" r:id="rId10"/>
    <p:sldId id="279" r:id="rId11"/>
    <p:sldId id="280" r:id="rId12"/>
    <p:sldId id="278" r:id="rId13"/>
  </p:sldIdLst>
  <p:sldSz cx="9144000" cy="6858000" type="screen4x3"/>
  <p:notesSz cx="7077075" cy="9363075"/>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008000"/>
    <a:srgbClr val="000066"/>
    <a:srgbClr val="00486C"/>
    <a:srgbClr val="FF0000"/>
    <a:srgbClr val="CC0000"/>
    <a:srgbClr val="0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94664" autoAdjust="0"/>
  </p:normalViewPr>
  <p:slideViewPr>
    <p:cSldViewPr>
      <p:cViewPr>
        <p:scale>
          <a:sx n="100" d="100"/>
          <a:sy n="100" d="100"/>
        </p:scale>
        <p:origin x="-516" y="93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p:scale>
          <a:sx n="75" d="100"/>
          <a:sy n="75" d="100"/>
        </p:scale>
        <p:origin x="-2088" y="-192"/>
      </p:cViewPr>
      <p:guideLst>
        <p:guide orient="horz" pos="2949"/>
        <p:guide pos="222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customXml" Target="../customXml/item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30156316545337492"/>
          <c:y val="4.4862549790943403E-2"/>
          <c:w val="0.63670207497647702"/>
          <c:h val="0.35491883706844335"/>
        </c:manualLayout>
      </c:layout>
      <c:areaChart>
        <c:grouping val="stacked"/>
        <c:varyColors val="0"/>
        <c:ser>
          <c:idx val="0"/>
          <c:order val="0"/>
          <c:tx>
            <c:strRef>
              <c:f>Graph!$A$5</c:f>
              <c:strCache>
                <c:ptCount val="1"/>
                <c:pt idx="0">
                  <c:v>Ethan Allen</c:v>
                </c:pt>
              </c:strCache>
            </c:strRef>
          </c:tx>
          <c:spPr>
            <a:solidFill>
              <a:srgbClr val="9999FF"/>
            </a:solidFill>
            <a:ln w="12700">
              <a:solidFill>
                <a:srgbClr val="000000"/>
              </a:solidFill>
              <a:prstDash val="solid"/>
            </a:ln>
          </c:spPr>
          <c:cat>
            <c:numRef>
              <c:f>Graph!$B$4:$Q$4</c:f>
              <c:numCache>
                <c:formatCode>General</c:formatCode>
                <c:ptCount val="16"/>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pt idx="14">
                  <c:v>2012</c:v>
                </c:pt>
                <c:pt idx="15">
                  <c:v>2013</c:v>
                </c:pt>
              </c:numCache>
            </c:numRef>
          </c:cat>
          <c:val>
            <c:numRef>
              <c:f>Graph!$B$5:$Q$5</c:f>
              <c:numCache>
                <c:formatCode>#,##0</c:formatCode>
                <c:ptCount val="16"/>
                <c:pt idx="0">
                  <c:v>39751</c:v>
                </c:pt>
                <c:pt idx="1">
                  <c:v>41801</c:v>
                </c:pt>
                <c:pt idx="2">
                  <c:v>43226</c:v>
                </c:pt>
                <c:pt idx="3">
                  <c:v>41350</c:v>
                </c:pt>
                <c:pt idx="4">
                  <c:v>37484</c:v>
                </c:pt>
                <c:pt idx="5">
                  <c:v>34236</c:v>
                </c:pt>
                <c:pt idx="6">
                  <c:v>35473</c:v>
                </c:pt>
                <c:pt idx="7">
                  <c:v>37371</c:v>
                </c:pt>
                <c:pt idx="8">
                  <c:v>42763</c:v>
                </c:pt>
                <c:pt idx="9">
                  <c:v>43942</c:v>
                </c:pt>
                <c:pt idx="10">
                  <c:v>46881</c:v>
                </c:pt>
                <c:pt idx="11">
                  <c:v>46748</c:v>
                </c:pt>
                <c:pt idx="12">
                  <c:v>48031</c:v>
                </c:pt>
                <c:pt idx="13">
                  <c:v>49448</c:v>
                </c:pt>
                <c:pt idx="14">
                  <c:v>54376</c:v>
                </c:pt>
                <c:pt idx="15">
                  <c:v>53271</c:v>
                </c:pt>
              </c:numCache>
            </c:numRef>
          </c:val>
        </c:ser>
        <c:ser>
          <c:idx val="1"/>
          <c:order val="1"/>
          <c:tx>
            <c:strRef>
              <c:f>Graph!$A$6</c:f>
              <c:strCache>
                <c:ptCount val="1"/>
                <c:pt idx="0">
                  <c:v>Vermonter</c:v>
                </c:pt>
              </c:strCache>
            </c:strRef>
          </c:tx>
          <c:spPr>
            <a:solidFill>
              <a:srgbClr val="993366"/>
            </a:solidFill>
            <a:ln w="12700">
              <a:solidFill>
                <a:srgbClr val="000000"/>
              </a:solidFill>
              <a:prstDash val="solid"/>
            </a:ln>
          </c:spPr>
          <c:cat>
            <c:numRef>
              <c:f>Graph!$B$4:$Q$4</c:f>
              <c:numCache>
                <c:formatCode>General</c:formatCode>
                <c:ptCount val="16"/>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pt idx="14">
                  <c:v>2012</c:v>
                </c:pt>
                <c:pt idx="15">
                  <c:v>2013</c:v>
                </c:pt>
              </c:numCache>
            </c:numRef>
          </c:cat>
          <c:val>
            <c:numRef>
              <c:f>Graph!$B$6:$Q$6</c:f>
              <c:numCache>
                <c:formatCode>#,##0</c:formatCode>
                <c:ptCount val="16"/>
                <c:pt idx="0">
                  <c:v>80615</c:v>
                </c:pt>
                <c:pt idx="1">
                  <c:v>78707</c:v>
                </c:pt>
                <c:pt idx="2">
                  <c:v>77669</c:v>
                </c:pt>
                <c:pt idx="3">
                  <c:v>68327</c:v>
                </c:pt>
                <c:pt idx="4">
                  <c:v>64884</c:v>
                </c:pt>
                <c:pt idx="5">
                  <c:v>58315</c:v>
                </c:pt>
                <c:pt idx="6">
                  <c:v>53065</c:v>
                </c:pt>
                <c:pt idx="7">
                  <c:v>49864</c:v>
                </c:pt>
                <c:pt idx="8">
                  <c:v>54273</c:v>
                </c:pt>
                <c:pt idx="9">
                  <c:v>63299</c:v>
                </c:pt>
                <c:pt idx="10">
                  <c:v>72655</c:v>
                </c:pt>
                <c:pt idx="11">
                  <c:v>74016</c:v>
                </c:pt>
                <c:pt idx="12">
                  <c:v>86245</c:v>
                </c:pt>
                <c:pt idx="13">
                  <c:v>77783</c:v>
                </c:pt>
                <c:pt idx="14">
                  <c:v>82086</c:v>
                </c:pt>
                <c:pt idx="15">
                  <c:v>84109</c:v>
                </c:pt>
              </c:numCache>
            </c:numRef>
          </c:val>
        </c:ser>
        <c:ser>
          <c:idx val="2"/>
          <c:order val="2"/>
          <c:tx>
            <c:strRef>
              <c:f>Graph!$A$7</c:f>
              <c:strCache>
                <c:ptCount val="1"/>
                <c:pt idx="0">
                  <c:v>Albany-Niagara Falls-Toronto</c:v>
                </c:pt>
              </c:strCache>
            </c:strRef>
          </c:tx>
          <c:spPr>
            <a:solidFill>
              <a:srgbClr val="FFFFCC"/>
            </a:solidFill>
            <a:ln w="12700">
              <a:solidFill>
                <a:srgbClr val="000000"/>
              </a:solidFill>
              <a:prstDash val="solid"/>
            </a:ln>
          </c:spPr>
          <c:cat>
            <c:numRef>
              <c:f>Graph!$B$4:$Q$4</c:f>
              <c:numCache>
                <c:formatCode>General</c:formatCode>
                <c:ptCount val="16"/>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pt idx="14">
                  <c:v>2012</c:v>
                </c:pt>
                <c:pt idx="15">
                  <c:v>2013</c:v>
                </c:pt>
              </c:numCache>
            </c:numRef>
          </c:cat>
          <c:val>
            <c:numRef>
              <c:f>Graph!$B$7:$Q$7</c:f>
              <c:numCache>
                <c:formatCode>#,##0</c:formatCode>
                <c:ptCount val="16"/>
                <c:pt idx="0">
                  <c:v>226490</c:v>
                </c:pt>
                <c:pt idx="1">
                  <c:v>255122</c:v>
                </c:pt>
                <c:pt idx="2">
                  <c:v>252114</c:v>
                </c:pt>
                <c:pt idx="3">
                  <c:v>402100</c:v>
                </c:pt>
                <c:pt idx="4">
                  <c:v>351733</c:v>
                </c:pt>
                <c:pt idx="5">
                  <c:v>321189</c:v>
                </c:pt>
                <c:pt idx="6">
                  <c:v>303454</c:v>
                </c:pt>
                <c:pt idx="7">
                  <c:v>272665</c:v>
                </c:pt>
                <c:pt idx="8">
                  <c:v>298159</c:v>
                </c:pt>
                <c:pt idx="9">
                  <c:v>288365</c:v>
                </c:pt>
                <c:pt idx="10">
                  <c:v>354492</c:v>
                </c:pt>
                <c:pt idx="11">
                  <c:v>339434</c:v>
                </c:pt>
                <c:pt idx="12">
                  <c:v>386430</c:v>
                </c:pt>
                <c:pt idx="13">
                  <c:v>406286</c:v>
                </c:pt>
                <c:pt idx="14">
                  <c:v>407729</c:v>
                </c:pt>
                <c:pt idx="15">
                  <c:v>406973</c:v>
                </c:pt>
              </c:numCache>
            </c:numRef>
          </c:val>
        </c:ser>
        <c:ser>
          <c:idx val="3"/>
          <c:order val="3"/>
          <c:tx>
            <c:strRef>
              <c:f>Graph!$A$8</c:f>
              <c:strCache>
                <c:ptCount val="1"/>
                <c:pt idx="0">
                  <c:v>Downeaster</c:v>
                </c:pt>
              </c:strCache>
            </c:strRef>
          </c:tx>
          <c:spPr>
            <a:solidFill>
              <a:srgbClr val="CCFFFF"/>
            </a:solidFill>
            <a:ln w="12700">
              <a:solidFill>
                <a:srgbClr val="000000"/>
              </a:solidFill>
              <a:prstDash val="solid"/>
            </a:ln>
          </c:spPr>
          <c:cat>
            <c:numRef>
              <c:f>Graph!$B$4:$Q$4</c:f>
              <c:numCache>
                <c:formatCode>General</c:formatCode>
                <c:ptCount val="16"/>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pt idx="14">
                  <c:v>2012</c:v>
                </c:pt>
                <c:pt idx="15">
                  <c:v>2013</c:v>
                </c:pt>
              </c:numCache>
            </c:numRef>
          </c:cat>
          <c:val>
            <c:numRef>
              <c:f>Graph!$B$8:$Q$8</c:f>
              <c:numCache>
                <c:formatCode>General</c:formatCode>
                <c:ptCount val="16"/>
                <c:pt idx="4" formatCode="#,##0">
                  <c:v>245135</c:v>
                </c:pt>
                <c:pt idx="5" formatCode="#,##0">
                  <c:v>254030</c:v>
                </c:pt>
                <c:pt idx="6" formatCode="#,##0">
                  <c:v>250028</c:v>
                </c:pt>
                <c:pt idx="7" formatCode="#,##0">
                  <c:v>274966</c:v>
                </c:pt>
                <c:pt idx="8" formatCode="#,##0">
                  <c:v>337921</c:v>
                </c:pt>
                <c:pt idx="9" formatCode="#,##0">
                  <c:v>361634</c:v>
                </c:pt>
                <c:pt idx="10" formatCode="#,##0">
                  <c:v>474492</c:v>
                </c:pt>
                <c:pt idx="11" formatCode="#,##0">
                  <c:v>460474</c:v>
                </c:pt>
                <c:pt idx="12" formatCode="#,##0">
                  <c:v>478463</c:v>
                </c:pt>
                <c:pt idx="13" formatCode="#,##0">
                  <c:v>519668</c:v>
                </c:pt>
                <c:pt idx="14" formatCode="#,##0">
                  <c:v>541757</c:v>
                </c:pt>
                <c:pt idx="15" formatCode="#,##0">
                  <c:v>559977</c:v>
                </c:pt>
              </c:numCache>
            </c:numRef>
          </c:val>
        </c:ser>
        <c:ser>
          <c:idx val="4"/>
          <c:order val="4"/>
          <c:tx>
            <c:strRef>
              <c:f>Graph!$A$9</c:f>
              <c:strCache>
                <c:ptCount val="1"/>
                <c:pt idx="0">
                  <c:v>New Haven-Springfield</c:v>
                </c:pt>
              </c:strCache>
            </c:strRef>
          </c:tx>
          <c:spPr>
            <a:solidFill>
              <a:srgbClr val="660066"/>
            </a:solidFill>
            <a:ln w="12700">
              <a:solidFill>
                <a:srgbClr val="000000"/>
              </a:solidFill>
              <a:prstDash val="solid"/>
            </a:ln>
          </c:spPr>
          <c:cat>
            <c:numRef>
              <c:f>Graph!$B$4:$Q$4</c:f>
              <c:numCache>
                <c:formatCode>General</c:formatCode>
                <c:ptCount val="16"/>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pt idx="14">
                  <c:v>2012</c:v>
                </c:pt>
                <c:pt idx="15">
                  <c:v>2013</c:v>
                </c:pt>
              </c:numCache>
            </c:numRef>
          </c:cat>
          <c:val>
            <c:numRef>
              <c:f>Graph!$B$9:$Q$9</c:f>
              <c:numCache>
                <c:formatCode>#,##0</c:formatCode>
                <c:ptCount val="16"/>
                <c:pt idx="0">
                  <c:v>324625</c:v>
                </c:pt>
                <c:pt idx="1">
                  <c:v>323235</c:v>
                </c:pt>
                <c:pt idx="2">
                  <c:v>317555</c:v>
                </c:pt>
                <c:pt idx="3">
                  <c:v>293068</c:v>
                </c:pt>
                <c:pt idx="4">
                  <c:v>256514</c:v>
                </c:pt>
                <c:pt idx="5">
                  <c:v>266220</c:v>
                </c:pt>
                <c:pt idx="6">
                  <c:v>311772</c:v>
                </c:pt>
                <c:pt idx="7">
                  <c:v>319373</c:v>
                </c:pt>
                <c:pt idx="8">
                  <c:v>318066</c:v>
                </c:pt>
                <c:pt idx="9">
                  <c:v>320852</c:v>
                </c:pt>
                <c:pt idx="10">
                  <c:v>349928</c:v>
                </c:pt>
                <c:pt idx="11">
                  <c:v>325518</c:v>
                </c:pt>
                <c:pt idx="12">
                  <c:v>363458</c:v>
                </c:pt>
                <c:pt idx="13">
                  <c:v>380896</c:v>
                </c:pt>
                <c:pt idx="14">
                  <c:v>384834</c:v>
                </c:pt>
                <c:pt idx="15">
                  <c:v>390027</c:v>
                </c:pt>
              </c:numCache>
            </c:numRef>
          </c:val>
        </c:ser>
        <c:ser>
          <c:idx val="5"/>
          <c:order val="5"/>
          <c:tx>
            <c:strRef>
              <c:f>Graph!$A$10</c:f>
              <c:strCache>
                <c:ptCount val="1"/>
                <c:pt idx="0">
                  <c:v>Keystone</c:v>
                </c:pt>
              </c:strCache>
            </c:strRef>
          </c:tx>
          <c:spPr>
            <a:solidFill>
              <a:srgbClr val="FF8080"/>
            </a:solidFill>
            <a:ln w="12700">
              <a:solidFill>
                <a:srgbClr val="000000"/>
              </a:solidFill>
              <a:prstDash val="solid"/>
            </a:ln>
          </c:spPr>
          <c:cat>
            <c:numRef>
              <c:f>Graph!$B$4:$Q$4</c:f>
              <c:numCache>
                <c:formatCode>General</c:formatCode>
                <c:ptCount val="16"/>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pt idx="14">
                  <c:v>2012</c:v>
                </c:pt>
                <c:pt idx="15">
                  <c:v>2013</c:v>
                </c:pt>
              </c:numCache>
            </c:numRef>
          </c:cat>
          <c:val>
            <c:numRef>
              <c:f>Graph!$B$10:$Q$10</c:f>
              <c:numCache>
                <c:formatCode>#,##0</c:formatCode>
                <c:ptCount val="16"/>
                <c:pt idx="0">
                  <c:v>427712</c:v>
                </c:pt>
                <c:pt idx="1">
                  <c:v>590126</c:v>
                </c:pt>
                <c:pt idx="2">
                  <c:v>628730</c:v>
                </c:pt>
                <c:pt idx="3">
                  <c:v>623443</c:v>
                </c:pt>
                <c:pt idx="4">
                  <c:v>586306</c:v>
                </c:pt>
                <c:pt idx="5">
                  <c:v>599168</c:v>
                </c:pt>
                <c:pt idx="6">
                  <c:v>640267</c:v>
                </c:pt>
                <c:pt idx="7">
                  <c:v>730360</c:v>
                </c:pt>
                <c:pt idx="8">
                  <c:v>823097</c:v>
                </c:pt>
                <c:pt idx="9">
                  <c:v>988454</c:v>
                </c:pt>
                <c:pt idx="10">
                  <c:v>1183821</c:v>
                </c:pt>
                <c:pt idx="11">
                  <c:v>1215785</c:v>
                </c:pt>
                <c:pt idx="12">
                  <c:v>1296838</c:v>
                </c:pt>
                <c:pt idx="13">
                  <c:v>1342507</c:v>
                </c:pt>
                <c:pt idx="14">
                  <c:v>1420392</c:v>
                </c:pt>
                <c:pt idx="15">
                  <c:v>1466504</c:v>
                </c:pt>
              </c:numCache>
            </c:numRef>
          </c:val>
        </c:ser>
        <c:ser>
          <c:idx val="6"/>
          <c:order val="6"/>
          <c:tx>
            <c:strRef>
              <c:f>Graph!$A$11</c:f>
              <c:strCache>
                <c:ptCount val="1"/>
                <c:pt idx="0">
                  <c:v>Empire</c:v>
                </c:pt>
              </c:strCache>
            </c:strRef>
          </c:tx>
          <c:spPr>
            <a:solidFill>
              <a:srgbClr val="0066CC"/>
            </a:solidFill>
            <a:ln w="12700">
              <a:solidFill>
                <a:srgbClr val="000000"/>
              </a:solidFill>
              <a:prstDash val="solid"/>
            </a:ln>
          </c:spPr>
          <c:cat>
            <c:numRef>
              <c:f>Graph!$B$4:$Q$4</c:f>
              <c:numCache>
                <c:formatCode>General</c:formatCode>
                <c:ptCount val="16"/>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pt idx="14">
                  <c:v>2012</c:v>
                </c:pt>
                <c:pt idx="15">
                  <c:v>2013</c:v>
                </c:pt>
              </c:numCache>
            </c:numRef>
          </c:cat>
          <c:val>
            <c:numRef>
              <c:f>Graph!$B$11:$Q$11</c:f>
              <c:numCache>
                <c:formatCode>#,##0</c:formatCode>
                <c:ptCount val="16"/>
                <c:pt idx="0">
                  <c:v>941930</c:v>
                </c:pt>
                <c:pt idx="1">
                  <c:v>1007850</c:v>
                </c:pt>
                <c:pt idx="2">
                  <c:v>1069802</c:v>
                </c:pt>
                <c:pt idx="3">
                  <c:v>902180</c:v>
                </c:pt>
                <c:pt idx="4">
                  <c:v>889756</c:v>
                </c:pt>
                <c:pt idx="5">
                  <c:v>880358</c:v>
                </c:pt>
                <c:pt idx="6">
                  <c:v>905398</c:v>
                </c:pt>
                <c:pt idx="7">
                  <c:v>928058</c:v>
                </c:pt>
                <c:pt idx="8">
                  <c:v>918241</c:v>
                </c:pt>
                <c:pt idx="9">
                  <c:v>957583</c:v>
                </c:pt>
                <c:pt idx="10">
                  <c:v>994293</c:v>
                </c:pt>
                <c:pt idx="11">
                  <c:v>925746</c:v>
                </c:pt>
                <c:pt idx="12">
                  <c:v>981241</c:v>
                </c:pt>
                <c:pt idx="13">
                  <c:v>1023698</c:v>
                </c:pt>
                <c:pt idx="14">
                  <c:v>1062715</c:v>
                </c:pt>
                <c:pt idx="15">
                  <c:v>1081329</c:v>
                </c:pt>
              </c:numCache>
            </c:numRef>
          </c:val>
        </c:ser>
        <c:ser>
          <c:idx val="7"/>
          <c:order val="7"/>
          <c:tx>
            <c:strRef>
              <c:f>Graph!$A$12</c:f>
              <c:strCache>
                <c:ptCount val="1"/>
                <c:pt idx="0">
                  <c:v>Chicago-St. Louis</c:v>
                </c:pt>
              </c:strCache>
            </c:strRef>
          </c:tx>
          <c:spPr>
            <a:solidFill>
              <a:srgbClr val="CCCCFF"/>
            </a:solidFill>
            <a:ln w="12700">
              <a:solidFill>
                <a:srgbClr val="000000"/>
              </a:solidFill>
              <a:prstDash val="solid"/>
            </a:ln>
          </c:spPr>
          <c:cat>
            <c:numRef>
              <c:f>Graph!$B$4:$Q$4</c:f>
              <c:numCache>
                <c:formatCode>General</c:formatCode>
                <c:ptCount val="16"/>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pt idx="14">
                  <c:v>2012</c:v>
                </c:pt>
                <c:pt idx="15">
                  <c:v>2013</c:v>
                </c:pt>
              </c:numCache>
            </c:numRef>
          </c:cat>
          <c:val>
            <c:numRef>
              <c:f>Graph!$B$12:$Q$12</c:f>
              <c:numCache>
                <c:formatCode>#,##0</c:formatCode>
                <c:ptCount val="16"/>
                <c:pt idx="0">
                  <c:v>195575</c:v>
                </c:pt>
                <c:pt idx="1">
                  <c:v>195642</c:v>
                </c:pt>
                <c:pt idx="2">
                  <c:v>211716</c:v>
                </c:pt>
                <c:pt idx="3">
                  <c:v>204000</c:v>
                </c:pt>
                <c:pt idx="4">
                  <c:v>178947</c:v>
                </c:pt>
                <c:pt idx="5">
                  <c:v>195599</c:v>
                </c:pt>
                <c:pt idx="6">
                  <c:v>212999</c:v>
                </c:pt>
                <c:pt idx="7">
                  <c:v>242144</c:v>
                </c:pt>
                <c:pt idx="8">
                  <c:v>262320</c:v>
                </c:pt>
                <c:pt idx="9">
                  <c:v>408807</c:v>
                </c:pt>
                <c:pt idx="10">
                  <c:v>476427</c:v>
                </c:pt>
                <c:pt idx="11">
                  <c:v>506235</c:v>
                </c:pt>
                <c:pt idx="12">
                  <c:v>572424</c:v>
                </c:pt>
                <c:pt idx="13">
                  <c:v>549465</c:v>
                </c:pt>
                <c:pt idx="14">
                  <c:v>597519</c:v>
                </c:pt>
                <c:pt idx="15">
                  <c:v>655465</c:v>
                </c:pt>
              </c:numCache>
            </c:numRef>
          </c:val>
        </c:ser>
        <c:ser>
          <c:idx val="8"/>
          <c:order val="8"/>
          <c:tx>
            <c:strRef>
              <c:f>Graph!$A$13</c:f>
              <c:strCache>
                <c:ptCount val="1"/>
                <c:pt idx="0">
                  <c:v>Hiawatha</c:v>
                </c:pt>
              </c:strCache>
            </c:strRef>
          </c:tx>
          <c:spPr>
            <a:solidFill>
              <a:srgbClr val="000080"/>
            </a:solidFill>
            <a:ln w="12700">
              <a:solidFill>
                <a:srgbClr val="000000"/>
              </a:solidFill>
              <a:prstDash val="solid"/>
            </a:ln>
          </c:spPr>
          <c:cat>
            <c:numRef>
              <c:f>Graph!$B$4:$Q$4</c:f>
              <c:numCache>
                <c:formatCode>General</c:formatCode>
                <c:ptCount val="16"/>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pt idx="14">
                  <c:v>2012</c:v>
                </c:pt>
                <c:pt idx="15">
                  <c:v>2013</c:v>
                </c:pt>
              </c:numCache>
            </c:numRef>
          </c:cat>
          <c:val>
            <c:numRef>
              <c:f>Graph!$B$13:$Q$13</c:f>
              <c:numCache>
                <c:formatCode>#,##0</c:formatCode>
                <c:ptCount val="16"/>
                <c:pt idx="0">
                  <c:v>406293</c:v>
                </c:pt>
                <c:pt idx="1">
                  <c:v>412951</c:v>
                </c:pt>
                <c:pt idx="2">
                  <c:v>429407</c:v>
                </c:pt>
                <c:pt idx="3">
                  <c:v>424004</c:v>
                </c:pt>
                <c:pt idx="4">
                  <c:v>404009</c:v>
                </c:pt>
                <c:pt idx="5">
                  <c:v>417366</c:v>
                </c:pt>
                <c:pt idx="6">
                  <c:v>460430</c:v>
                </c:pt>
                <c:pt idx="7">
                  <c:v>525239</c:v>
                </c:pt>
                <c:pt idx="8">
                  <c:v>580333</c:v>
                </c:pt>
                <c:pt idx="9">
                  <c:v>595336</c:v>
                </c:pt>
                <c:pt idx="10">
                  <c:v>749659</c:v>
                </c:pt>
                <c:pt idx="11">
                  <c:v>738231</c:v>
                </c:pt>
                <c:pt idx="12">
                  <c:v>783060</c:v>
                </c:pt>
                <c:pt idx="13">
                  <c:v>819493</c:v>
                </c:pt>
                <c:pt idx="14">
                  <c:v>838355</c:v>
                </c:pt>
                <c:pt idx="15">
                  <c:v>820789</c:v>
                </c:pt>
              </c:numCache>
            </c:numRef>
          </c:val>
        </c:ser>
        <c:ser>
          <c:idx val="9"/>
          <c:order val="9"/>
          <c:tx>
            <c:strRef>
              <c:f>Graph!$A$14</c:f>
              <c:strCache>
                <c:ptCount val="1"/>
                <c:pt idx="0">
                  <c:v>Wolverine</c:v>
                </c:pt>
              </c:strCache>
            </c:strRef>
          </c:tx>
          <c:spPr>
            <a:solidFill>
              <a:srgbClr val="FF00FF"/>
            </a:solidFill>
            <a:ln w="12700">
              <a:solidFill>
                <a:srgbClr val="000000"/>
              </a:solidFill>
              <a:prstDash val="solid"/>
            </a:ln>
          </c:spPr>
          <c:cat>
            <c:numRef>
              <c:f>Graph!$B$4:$Q$4</c:f>
              <c:numCache>
                <c:formatCode>General</c:formatCode>
                <c:ptCount val="16"/>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pt idx="14">
                  <c:v>2012</c:v>
                </c:pt>
                <c:pt idx="15">
                  <c:v>2013</c:v>
                </c:pt>
              </c:numCache>
            </c:numRef>
          </c:cat>
          <c:val>
            <c:numRef>
              <c:f>Graph!$B$14:$Q$14</c:f>
              <c:numCache>
                <c:formatCode>#,##0</c:formatCode>
                <c:ptCount val="16"/>
                <c:pt idx="0">
                  <c:v>375273</c:v>
                </c:pt>
                <c:pt idx="1">
                  <c:v>343527</c:v>
                </c:pt>
                <c:pt idx="2">
                  <c:v>320383</c:v>
                </c:pt>
                <c:pt idx="3">
                  <c:v>295268</c:v>
                </c:pt>
                <c:pt idx="4">
                  <c:v>299729</c:v>
                </c:pt>
                <c:pt idx="5">
                  <c:v>326367</c:v>
                </c:pt>
                <c:pt idx="6">
                  <c:v>366291</c:v>
                </c:pt>
                <c:pt idx="7">
                  <c:v>406499</c:v>
                </c:pt>
                <c:pt idx="8">
                  <c:v>438529</c:v>
                </c:pt>
                <c:pt idx="9">
                  <c:v>449107</c:v>
                </c:pt>
                <c:pt idx="10">
                  <c:v>472393</c:v>
                </c:pt>
                <c:pt idx="11">
                  <c:v>444127</c:v>
                </c:pt>
                <c:pt idx="12">
                  <c:v>479782</c:v>
                </c:pt>
                <c:pt idx="13">
                  <c:v>503290</c:v>
                </c:pt>
                <c:pt idx="14">
                  <c:v>484138</c:v>
                </c:pt>
                <c:pt idx="15">
                  <c:v>509100</c:v>
                </c:pt>
              </c:numCache>
            </c:numRef>
          </c:val>
        </c:ser>
        <c:ser>
          <c:idx val="10"/>
          <c:order val="10"/>
          <c:tx>
            <c:strRef>
              <c:f>Graph!$A$15</c:f>
              <c:strCache>
                <c:ptCount val="1"/>
                <c:pt idx="0">
                  <c:v>Illini</c:v>
                </c:pt>
              </c:strCache>
            </c:strRef>
          </c:tx>
          <c:spPr>
            <a:solidFill>
              <a:srgbClr val="FFFF00"/>
            </a:solidFill>
            <a:ln w="12700">
              <a:solidFill>
                <a:srgbClr val="000000"/>
              </a:solidFill>
              <a:prstDash val="solid"/>
            </a:ln>
          </c:spPr>
          <c:cat>
            <c:numRef>
              <c:f>Graph!$B$4:$Q$4</c:f>
              <c:numCache>
                <c:formatCode>General</c:formatCode>
                <c:ptCount val="16"/>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pt idx="14">
                  <c:v>2012</c:v>
                </c:pt>
                <c:pt idx="15">
                  <c:v>2013</c:v>
                </c:pt>
              </c:numCache>
            </c:numRef>
          </c:cat>
          <c:val>
            <c:numRef>
              <c:f>Graph!$B$15:$Q$15</c:f>
              <c:numCache>
                <c:formatCode>#,##0</c:formatCode>
                <c:ptCount val="16"/>
                <c:pt idx="0">
                  <c:v>102414</c:v>
                </c:pt>
                <c:pt idx="1">
                  <c:v>100079</c:v>
                </c:pt>
                <c:pt idx="2">
                  <c:v>107708</c:v>
                </c:pt>
                <c:pt idx="3">
                  <c:v>105169</c:v>
                </c:pt>
                <c:pt idx="4">
                  <c:v>92143</c:v>
                </c:pt>
                <c:pt idx="5">
                  <c:v>102684</c:v>
                </c:pt>
                <c:pt idx="6">
                  <c:v>113281</c:v>
                </c:pt>
                <c:pt idx="7">
                  <c:v>127808</c:v>
                </c:pt>
                <c:pt idx="8">
                  <c:v>136640</c:v>
                </c:pt>
                <c:pt idx="9">
                  <c:v>228695</c:v>
                </c:pt>
                <c:pt idx="10">
                  <c:v>271082</c:v>
                </c:pt>
                <c:pt idx="11">
                  <c:v>259630</c:v>
                </c:pt>
                <c:pt idx="12">
                  <c:v>264934</c:v>
                </c:pt>
                <c:pt idx="13">
                  <c:v>313027</c:v>
                </c:pt>
                <c:pt idx="14">
                  <c:v>325255</c:v>
                </c:pt>
                <c:pt idx="15">
                  <c:v>340741</c:v>
                </c:pt>
              </c:numCache>
            </c:numRef>
          </c:val>
        </c:ser>
        <c:ser>
          <c:idx val="11"/>
          <c:order val="11"/>
          <c:tx>
            <c:strRef>
              <c:f>Graph!$A$16</c:f>
              <c:strCache>
                <c:ptCount val="1"/>
                <c:pt idx="0">
                  <c:v>Illinois Zephyr</c:v>
                </c:pt>
              </c:strCache>
            </c:strRef>
          </c:tx>
          <c:spPr>
            <a:solidFill>
              <a:srgbClr val="00FFFF"/>
            </a:solidFill>
            <a:ln w="12700">
              <a:solidFill>
                <a:srgbClr val="000000"/>
              </a:solidFill>
              <a:prstDash val="solid"/>
            </a:ln>
          </c:spPr>
          <c:cat>
            <c:numRef>
              <c:f>Graph!$B$4:$Q$4</c:f>
              <c:numCache>
                <c:formatCode>General</c:formatCode>
                <c:ptCount val="16"/>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pt idx="14">
                  <c:v>2012</c:v>
                </c:pt>
                <c:pt idx="15">
                  <c:v>2013</c:v>
                </c:pt>
              </c:numCache>
            </c:numRef>
          </c:cat>
          <c:val>
            <c:numRef>
              <c:f>Graph!$B$16:$Q$16</c:f>
              <c:numCache>
                <c:formatCode>#,##0</c:formatCode>
                <c:ptCount val="16"/>
                <c:pt idx="0">
                  <c:v>96368</c:v>
                </c:pt>
                <c:pt idx="1">
                  <c:v>94171</c:v>
                </c:pt>
                <c:pt idx="2">
                  <c:v>103017</c:v>
                </c:pt>
                <c:pt idx="3">
                  <c:v>100175</c:v>
                </c:pt>
                <c:pt idx="4">
                  <c:v>94480</c:v>
                </c:pt>
                <c:pt idx="5">
                  <c:v>103924</c:v>
                </c:pt>
                <c:pt idx="6">
                  <c:v>108856</c:v>
                </c:pt>
                <c:pt idx="7">
                  <c:v>118493</c:v>
                </c:pt>
                <c:pt idx="8">
                  <c:v>119719</c:v>
                </c:pt>
                <c:pt idx="9">
                  <c:v>169258</c:v>
                </c:pt>
                <c:pt idx="10">
                  <c:v>202814</c:v>
                </c:pt>
                <c:pt idx="11">
                  <c:v>202558</c:v>
                </c:pt>
                <c:pt idx="12">
                  <c:v>209466</c:v>
                </c:pt>
                <c:pt idx="13">
                  <c:v>223936</c:v>
                </c:pt>
                <c:pt idx="14">
                  <c:v>232592</c:v>
                </c:pt>
                <c:pt idx="15">
                  <c:v>228722</c:v>
                </c:pt>
              </c:numCache>
            </c:numRef>
          </c:val>
        </c:ser>
        <c:ser>
          <c:idx val="12"/>
          <c:order val="12"/>
          <c:tx>
            <c:strRef>
              <c:f>Graph!$A$17</c:f>
              <c:strCache>
                <c:ptCount val="1"/>
                <c:pt idx="0">
                  <c:v>Heartland Flyer</c:v>
                </c:pt>
              </c:strCache>
            </c:strRef>
          </c:tx>
          <c:spPr>
            <a:solidFill>
              <a:srgbClr val="800080"/>
            </a:solidFill>
            <a:ln w="12700">
              <a:solidFill>
                <a:srgbClr val="000000"/>
              </a:solidFill>
              <a:prstDash val="solid"/>
            </a:ln>
          </c:spPr>
          <c:cat>
            <c:numRef>
              <c:f>Graph!$B$4:$Q$4</c:f>
              <c:numCache>
                <c:formatCode>General</c:formatCode>
                <c:ptCount val="16"/>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pt idx="14">
                  <c:v>2012</c:v>
                </c:pt>
                <c:pt idx="15">
                  <c:v>2013</c:v>
                </c:pt>
              </c:numCache>
            </c:numRef>
          </c:cat>
          <c:val>
            <c:numRef>
              <c:f>Graph!$B$17:$Q$17</c:f>
              <c:numCache>
                <c:formatCode>#,##0</c:formatCode>
                <c:ptCount val="16"/>
                <c:pt idx="1">
                  <c:v>26832</c:v>
                </c:pt>
                <c:pt idx="2">
                  <c:v>65529</c:v>
                </c:pt>
                <c:pt idx="3">
                  <c:v>57799</c:v>
                </c:pt>
                <c:pt idx="4">
                  <c:v>52584</c:v>
                </c:pt>
                <c:pt idx="5">
                  <c:v>46592</c:v>
                </c:pt>
                <c:pt idx="6">
                  <c:v>54403</c:v>
                </c:pt>
                <c:pt idx="7">
                  <c:v>66968</c:v>
                </c:pt>
                <c:pt idx="8">
                  <c:v>64078</c:v>
                </c:pt>
                <c:pt idx="9">
                  <c:v>68246</c:v>
                </c:pt>
                <c:pt idx="10">
                  <c:v>80892</c:v>
                </c:pt>
                <c:pt idx="11">
                  <c:v>73564</c:v>
                </c:pt>
                <c:pt idx="12">
                  <c:v>81749</c:v>
                </c:pt>
                <c:pt idx="13">
                  <c:v>84039</c:v>
                </c:pt>
                <c:pt idx="14">
                  <c:v>87873</c:v>
                </c:pt>
                <c:pt idx="15">
                  <c:v>81226</c:v>
                </c:pt>
              </c:numCache>
            </c:numRef>
          </c:val>
        </c:ser>
        <c:ser>
          <c:idx val="13"/>
          <c:order val="13"/>
          <c:tx>
            <c:strRef>
              <c:f>Graph!$A$18</c:f>
              <c:strCache>
                <c:ptCount val="1"/>
                <c:pt idx="0">
                  <c:v>Lake Country Ltd.</c:v>
                </c:pt>
              </c:strCache>
            </c:strRef>
          </c:tx>
          <c:spPr>
            <a:solidFill>
              <a:srgbClr val="800000"/>
            </a:solidFill>
            <a:ln w="12700">
              <a:solidFill>
                <a:srgbClr val="000000"/>
              </a:solidFill>
              <a:prstDash val="solid"/>
            </a:ln>
          </c:spPr>
          <c:cat>
            <c:numRef>
              <c:f>Graph!$B$4:$Q$4</c:f>
              <c:numCache>
                <c:formatCode>General</c:formatCode>
                <c:ptCount val="16"/>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pt idx="14">
                  <c:v>2012</c:v>
                </c:pt>
                <c:pt idx="15">
                  <c:v>2013</c:v>
                </c:pt>
              </c:numCache>
            </c:numRef>
          </c:cat>
          <c:val>
            <c:numRef>
              <c:f>Graph!$B$18:$Q$18</c:f>
              <c:numCache>
                <c:formatCode>General</c:formatCode>
                <c:ptCount val="16"/>
                <c:pt idx="2" formatCode="#,##0">
                  <c:v>2934</c:v>
                </c:pt>
                <c:pt idx="3" formatCode="#,##0">
                  <c:v>1614</c:v>
                </c:pt>
              </c:numCache>
            </c:numRef>
          </c:val>
        </c:ser>
        <c:ser>
          <c:idx val="14"/>
          <c:order val="14"/>
          <c:tx>
            <c:strRef>
              <c:f>Graph!$A$19</c:f>
              <c:strCache>
                <c:ptCount val="1"/>
                <c:pt idx="0">
                  <c:v>Pacific Surfliner</c:v>
                </c:pt>
              </c:strCache>
            </c:strRef>
          </c:tx>
          <c:spPr>
            <a:solidFill>
              <a:srgbClr val="008080"/>
            </a:solidFill>
            <a:ln w="12700">
              <a:solidFill>
                <a:srgbClr val="000000"/>
              </a:solidFill>
              <a:prstDash val="solid"/>
            </a:ln>
          </c:spPr>
          <c:cat>
            <c:numRef>
              <c:f>Graph!$B$4:$Q$4</c:f>
              <c:numCache>
                <c:formatCode>General</c:formatCode>
                <c:ptCount val="16"/>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pt idx="14">
                  <c:v>2012</c:v>
                </c:pt>
                <c:pt idx="15">
                  <c:v>2013</c:v>
                </c:pt>
              </c:numCache>
            </c:numRef>
          </c:cat>
          <c:val>
            <c:numRef>
              <c:f>Graph!$B$19:$Q$19</c:f>
              <c:numCache>
                <c:formatCode>#,##0</c:formatCode>
                <c:ptCount val="16"/>
                <c:pt idx="0">
                  <c:v>1571218</c:v>
                </c:pt>
                <c:pt idx="1">
                  <c:v>1540164</c:v>
                </c:pt>
                <c:pt idx="2">
                  <c:v>1577863</c:v>
                </c:pt>
                <c:pt idx="3">
                  <c:v>1716370</c:v>
                </c:pt>
                <c:pt idx="4">
                  <c:v>1725234</c:v>
                </c:pt>
                <c:pt idx="5">
                  <c:v>2179427</c:v>
                </c:pt>
                <c:pt idx="6">
                  <c:v>2344665</c:v>
                </c:pt>
                <c:pt idx="7">
                  <c:v>2520444</c:v>
                </c:pt>
                <c:pt idx="8">
                  <c:v>2657773</c:v>
                </c:pt>
                <c:pt idx="9">
                  <c:v>2707188</c:v>
                </c:pt>
                <c:pt idx="10">
                  <c:v>2898859</c:v>
                </c:pt>
                <c:pt idx="11">
                  <c:v>2592996</c:v>
                </c:pt>
                <c:pt idx="12">
                  <c:v>2613604</c:v>
                </c:pt>
                <c:pt idx="13">
                  <c:v>2786972</c:v>
                </c:pt>
                <c:pt idx="14">
                  <c:v>2640342</c:v>
                </c:pt>
                <c:pt idx="15">
                  <c:v>2705823</c:v>
                </c:pt>
              </c:numCache>
            </c:numRef>
          </c:val>
        </c:ser>
        <c:ser>
          <c:idx val="15"/>
          <c:order val="15"/>
          <c:tx>
            <c:strRef>
              <c:f>Graph!$A$20</c:f>
              <c:strCache>
                <c:ptCount val="1"/>
                <c:pt idx="0">
                  <c:v>Cascades</c:v>
                </c:pt>
              </c:strCache>
            </c:strRef>
          </c:tx>
          <c:spPr>
            <a:solidFill>
              <a:srgbClr val="0000FF"/>
            </a:solidFill>
            <a:ln w="12700">
              <a:solidFill>
                <a:srgbClr val="000000"/>
              </a:solidFill>
              <a:prstDash val="solid"/>
            </a:ln>
          </c:spPr>
          <c:cat>
            <c:numRef>
              <c:f>Graph!$B$4:$Q$4</c:f>
              <c:numCache>
                <c:formatCode>General</c:formatCode>
                <c:ptCount val="16"/>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pt idx="14">
                  <c:v>2012</c:v>
                </c:pt>
                <c:pt idx="15">
                  <c:v>2013</c:v>
                </c:pt>
              </c:numCache>
            </c:numRef>
          </c:cat>
          <c:val>
            <c:numRef>
              <c:f>Graph!$B$20:$Q$20</c:f>
              <c:numCache>
                <c:formatCode>#,##0</c:formatCode>
                <c:ptCount val="16"/>
                <c:pt idx="0">
                  <c:v>400613</c:v>
                </c:pt>
                <c:pt idx="1">
                  <c:v>450228</c:v>
                </c:pt>
                <c:pt idx="2">
                  <c:v>507705</c:v>
                </c:pt>
                <c:pt idx="3">
                  <c:v>564827</c:v>
                </c:pt>
                <c:pt idx="4">
                  <c:v>579646</c:v>
                </c:pt>
                <c:pt idx="5">
                  <c:v>589947</c:v>
                </c:pt>
                <c:pt idx="6">
                  <c:v>597161</c:v>
                </c:pt>
                <c:pt idx="7">
                  <c:v>623255</c:v>
                </c:pt>
                <c:pt idx="8">
                  <c:v>627664</c:v>
                </c:pt>
                <c:pt idx="9">
                  <c:v>674153</c:v>
                </c:pt>
                <c:pt idx="10">
                  <c:v>760323</c:v>
                </c:pt>
                <c:pt idx="11">
                  <c:v>740154</c:v>
                </c:pt>
                <c:pt idx="12">
                  <c:v>836499</c:v>
                </c:pt>
                <c:pt idx="13">
                  <c:v>852269</c:v>
                </c:pt>
                <c:pt idx="14">
                  <c:v>845099</c:v>
                </c:pt>
                <c:pt idx="15">
                  <c:v>811692</c:v>
                </c:pt>
              </c:numCache>
            </c:numRef>
          </c:val>
        </c:ser>
        <c:ser>
          <c:idx val="16"/>
          <c:order val="16"/>
          <c:tx>
            <c:strRef>
              <c:f>Graph!$A$21</c:f>
              <c:strCache>
                <c:ptCount val="1"/>
                <c:pt idx="0">
                  <c:v>Capitol Corridor</c:v>
                </c:pt>
              </c:strCache>
            </c:strRef>
          </c:tx>
          <c:spPr>
            <a:solidFill>
              <a:srgbClr val="00CCFF"/>
            </a:solidFill>
            <a:ln w="12700">
              <a:solidFill>
                <a:srgbClr val="000000"/>
              </a:solidFill>
              <a:prstDash val="solid"/>
            </a:ln>
          </c:spPr>
          <c:cat>
            <c:numRef>
              <c:f>Graph!$B$4:$Q$4</c:f>
              <c:numCache>
                <c:formatCode>General</c:formatCode>
                <c:ptCount val="16"/>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pt idx="14">
                  <c:v>2012</c:v>
                </c:pt>
                <c:pt idx="15">
                  <c:v>2013</c:v>
                </c:pt>
              </c:numCache>
            </c:numRef>
          </c:cat>
          <c:val>
            <c:numRef>
              <c:f>Graph!$B$21:$Q$21</c:f>
              <c:numCache>
                <c:formatCode>#,##0</c:formatCode>
                <c:ptCount val="16"/>
                <c:pt idx="0">
                  <c:v>462480</c:v>
                </c:pt>
                <c:pt idx="1">
                  <c:v>543622</c:v>
                </c:pt>
                <c:pt idx="2">
                  <c:v>767756</c:v>
                </c:pt>
                <c:pt idx="3">
                  <c:v>1073419</c:v>
                </c:pt>
                <c:pt idx="4">
                  <c:v>1080109</c:v>
                </c:pt>
                <c:pt idx="5">
                  <c:v>1139136</c:v>
                </c:pt>
                <c:pt idx="6">
                  <c:v>1165334</c:v>
                </c:pt>
                <c:pt idx="7">
                  <c:v>1260249</c:v>
                </c:pt>
                <c:pt idx="8">
                  <c:v>1263504</c:v>
                </c:pt>
                <c:pt idx="9">
                  <c:v>1450069</c:v>
                </c:pt>
                <c:pt idx="10">
                  <c:v>1693580</c:v>
                </c:pt>
                <c:pt idx="11">
                  <c:v>1599625</c:v>
                </c:pt>
                <c:pt idx="12">
                  <c:v>1580619</c:v>
                </c:pt>
                <c:pt idx="13">
                  <c:v>1708618</c:v>
                </c:pt>
                <c:pt idx="14">
                  <c:v>1746397</c:v>
                </c:pt>
                <c:pt idx="15">
                  <c:v>1701185</c:v>
                </c:pt>
              </c:numCache>
            </c:numRef>
          </c:val>
        </c:ser>
        <c:ser>
          <c:idx val="17"/>
          <c:order val="17"/>
          <c:tx>
            <c:strRef>
              <c:f>Graph!$A$22</c:f>
              <c:strCache>
                <c:ptCount val="1"/>
                <c:pt idx="0">
                  <c:v>San Joaquin</c:v>
                </c:pt>
              </c:strCache>
            </c:strRef>
          </c:tx>
          <c:spPr>
            <a:solidFill>
              <a:srgbClr val="CCFFFF"/>
            </a:solidFill>
            <a:ln w="12700">
              <a:solidFill>
                <a:srgbClr val="000000"/>
              </a:solidFill>
              <a:prstDash val="solid"/>
            </a:ln>
          </c:spPr>
          <c:cat>
            <c:numRef>
              <c:f>Graph!$B$4:$Q$4</c:f>
              <c:numCache>
                <c:formatCode>General</c:formatCode>
                <c:ptCount val="16"/>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pt idx="14">
                  <c:v>2012</c:v>
                </c:pt>
                <c:pt idx="15">
                  <c:v>2013</c:v>
                </c:pt>
              </c:numCache>
            </c:numRef>
          </c:cat>
          <c:val>
            <c:numRef>
              <c:f>Graph!$B$22:$Q$22</c:f>
              <c:numCache>
                <c:formatCode>#,##0</c:formatCode>
                <c:ptCount val="16"/>
                <c:pt idx="0">
                  <c:v>668048</c:v>
                </c:pt>
                <c:pt idx="1">
                  <c:v>674854</c:v>
                </c:pt>
                <c:pt idx="2">
                  <c:v>676137</c:v>
                </c:pt>
                <c:pt idx="3">
                  <c:v>712063</c:v>
                </c:pt>
                <c:pt idx="4">
                  <c:v>734236</c:v>
                </c:pt>
                <c:pt idx="5">
                  <c:v>782778</c:v>
                </c:pt>
                <c:pt idx="6">
                  <c:v>738540</c:v>
                </c:pt>
                <c:pt idx="7">
                  <c:v>755851</c:v>
                </c:pt>
                <c:pt idx="8">
                  <c:v>799879</c:v>
                </c:pt>
                <c:pt idx="9">
                  <c:v>804785</c:v>
                </c:pt>
                <c:pt idx="10">
                  <c:v>949611</c:v>
                </c:pt>
                <c:pt idx="11">
                  <c:v>929172</c:v>
                </c:pt>
                <c:pt idx="12">
                  <c:v>977834</c:v>
                </c:pt>
                <c:pt idx="13">
                  <c:v>1067441</c:v>
                </c:pt>
                <c:pt idx="14">
                  <c:v>1144616</c:v>
                </c:pt>
                <c:pt idx="15">
                  <c:v>1219818</c:v>
                </c:pt>
              </c:numCache>
            </c:numRef>
          </c:val>
        </c:ser>
        <c:ser>
          <c:idx val="18"/>
          <c:order val="18"/>
          <c:tx>
            <c:strRef>
              <c:f>Graph!$A$23</c:f>
              <c:strCache>
                <c:ptCount val="1"/>
                <c:pt idx="0">
                  <c:v>Adirondack</c:v>
                </c:pt>
              </c:strCache>
            </c:strRef>
          </c:tx>
          <c:spPr>
            <a:solidFill>
              <a:srgbClr val="CCFFCC"/>
            </a:solidFill>
            <a:ln w="12700">
              <a:solidFill>
                <a:srgbClr val="000000"/>
              </a:solidFill>
              <a:prstDash val="solid"/>
            </a:ln>
          </c:spPr>
          <c:cat>
            <c:numRef>
              <c:f>Graph!$B$4:$Q$4</c:f>
              <c:numCache>
                <c:formatCode>General</c:formatCode>
                <c:ptCount val="16"/>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pt idx="14">
                  <c:v>2012</c:v>
                </c:pt>
                <c:pt idx="15">
                  <c:v>2013</c:v>
                </c:pt>
              </c:numCache>
            </c:numRef>
          </c:cat>
          <c:val>
            <c:numRef>
              <c:f>Graph!$B$23:$Q$23</c:f>
              <c:numCache>
                <c:formatCode>#,##0</c:formatCode>
                <c:ptCount val="16"/>
                <c:pt idx="0">
                  <c:v>82427</c:v>
                </c:pt>
                <c:pt idx="1">
                  <c:v>97269</c:v>
                </c:pt>
                <c:pt idx="2">
                  <c:v>100691</c:v>
                </c:pt>
                <c:pt idx="3">
                  <c:v>100774</c:v>
                </c:pt>
                <c:pt idx="4">
                  <c:v>91461</c:v>
                </c:pt>
                <c:pt idx="5">
                  <c:v>87156</c:v>
                </c:pt>
                <c:pt idx="6">
                  <c:v>90532</c:v>
                </c:pt>
                <c:pt idx="7">
                  <c:v>86744</c:v>
                </c:pt>
                <c:pt idx="8">
                  <c:v>94021</c:v>
                </c:pt>
                <c:pt idx="9">
                  <c:v>101097</c:v>
                </c:pt>
                <c:pt idx="10">
                  <c:v>112047</c:v>
                </c:pt>
                <c:pt idx="11">
                  <c:v>104681</c:v>
                </c:pt>
                <c:pt idx="12">
                  <c:v>118673</c:v>
                </c:pt>
                <c:pt idx="13">
                  <c:v>125239</c:v>
                </c:pt>
                <c:pt idx="14">
                  <c:v>131869</c:v>
                </c:pt>
                <c:pt idx="15">
                  <c:v>133008</c:v>
                </c:pt>
              </c:numCache>
            </c:numRef>
          </c:val>
        </c:ser>
        <c:ser>
          <c:idx val="19"/>
          <c:order val="19"/>
          <c:tx>
            <c:strRef>
              <c:f>Graph!$A$24</c:f>
              <c:strCache>
                <c:ptCount val="1"/>
                <c:pt idx="0">
                  <c:v>Blue Water</c:v>
                </c:pt>
              </c:strCache>
            </c:strRef>
          </c:tx>
          <c:spPr>
            <a:solidFill>
              <a:srgbClr val="FFFF99"/>
            </a:solidFill>
            <a:ln w="12700">
              <a:solidFill>
                <a:srgbClr val="000000"/>
              </a:solidFill>
              <a:prstDash val="solid"/>
            </a:ln>
          </c:spPr>
          <c:cat>
            <c:numRef>
              <c:f>Graph!$B$4:$Q$4</c:f>
              <c:numCache>
                <c:formatCode>General</c:formatCode>
                <c:ptCount val="16"/>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pt idx="14">
                  <c:v>2012</c:v>
                </c:pt>
                <c:pt idx="15">
                  <c:v>2013</c:v>
                </c:pt>
              </c:numCache>
            </c:numRef>
          </c:cat>
          <c:val>
            <c:numRef>
              <c:f>Graph!$B$24:$Q$24</c:f>
              <c:numCache>
                <c:formatCode>#,##0</c:formatCode>
                <c:ptCount val="16"/>
                <c:pt idx="0">
                  <c:v>115334</c:v>
                </c:pt>
                <c:pt idx="1">
                  <c:v>114289</c:v>
                </c:pt>
                <c:pt idx="2">
                  <c:v>108266</c:v>
                </c:pt>
                <c:pt idx="3">
                  <c:v>105114</c:v>
                </c:pt>
                <c:pt idx="4">
                  <c:v>91714</c:v>
                </c:pt>
                <c:pt idx="5">
                  <c:v>80890</c:v>
                </c:pt>
                <c:pt idx="6">
                  <c:v>94378</c:v>
                </c:pt>
                <c:pt idx="7">
                  <c:v>111630</c:v>
                </c:pt>
                <c:pt idx="8">
                  <c:v>123823</c:v>
                </c:pt>
                <c:pt idx="9">
                  <c:v>127642</c:v>
                </c:pt>
                <c:pt idx="10">
                  <c:v>136538</c:v>
                </c:pt>
                <c:pt idx="11">
                  <c:v>132851</c:v>
                </c:pt>
                <c:pt idx="12">
                  <c:v>157709</c:v>
                </c:pt>
                <c:pt idx="13">
                  <c:v>187065</c:v>
                </c:pt>
                <c:pt idx="14">
                  <c:v>189193</c:v>
                </c:pt>
                <c:pt idx="15">
                  <c:v>191106</c:v>
                </c:pt>
              </c:numCache>
            </c:numRef>
          </c:val>
        </c:ser>
        <c:ser>
          <c:idx val="20"/>
          <c:order val="20"/>
          <c:tx>
            <c:strRef>
              <c:f>Graph!$A$25</c:f>
              <c:strCache>
                <c:ptCount val="1"/>
                <c:pt idx="0">
                  <c:v>Washington-Lynchburg</c:v>
                </c:pt>
              </c:strCache>
            </c:strRef>
          </c:tx>
          <c:spPr>
            <a:solidFill>
              <a:srgbClr val="99CCFF"/>
            </a:solidFill>
            <a:ln w="12700">
              <a:solidFill>
                <a:srgbClr val="000000"/>
              </a:solidFill>
              <a:prstDash val="solid"/>
            </a:ln>
          </c:spPr>
          <c:cat>
            <c:numRef>
              <c:f>Graph!$B$4:$Q$4</c:f>
              <c:numCache>
                <c:formatCode>General</c:formatCode>
                <c:ptCount val="16"/>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pt idx="14">
                  <c:v>2012</c:v>
                </c:pt>
                <c:pt idx="15">
                  <c:v>2013</c:v>
                </c:pt>
              </c:numCache>
            </c:numRef>
          </c:cat>
          <c:val>
            <c:numRef>
              <c:f>Graph!$B$25:$Q$25</c:f>
              <c:numCache>
                <c:formatCode>General</c:formatCode>
                <c:ptCount val="16"/>
                <c:pt idx="12" formatCode="#,##0">
                  <c:v>126072</c:v>
                </c:pt>
                <c:pt idx="13" formatCode="#,##0">
                  <c:v>162051</c:v>
                </c:pt>
                <c:pt idx="14" formatCode="#,##0">
                  <c:v>184907</c:v>
                </c:pt>
                <c:pt idx="15" formatCode="#,##0">
                  <c:v>186125</c:v>
                </c:pt>
              </c:numCache>
            </c:numRef>
          </c:val>
        </c:ser>
        <c:ser>
          <c:idx val="21"/>
          <c:order val="21"/>
          <c:tx>
            <c:strRef>
              <c:f>Graph!$A$26</c:f>
              <c:strCache>
                <c:ptCount val="1"/>
                <c:pt idx="0">
                  <c:v>Washington-Newport News</c:v>
                </c:pt>
              </c:strCache>
            </c:strRef>
          </c:tx>
          <c:spPr>
            <a:solidFill>
              <a:srgbClr val="FF99CC"/>
            </a:solidFill>
            <a:ln w="12700">
              <a:solidFill>
                <a:srgbClr val="000000"/>
              </a:solidFill>
              <a:prstDash val="solid"/>
            </a:ln>
          </c:spPr>
          <c:cat>
            <c:numRef>
              <c:f>Graph!$B$4:$Q$4</c:f>
              <c:numCache>
                <c:formatCode>General</c:formatCode>
                <c:ptCount val="16"/>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pt idx="14">
                  <c:v>2012</c:v>
                </c:pt>
                <c:pt idx="15">
                  <c:v>2013</c:v>
                </c:pt>
              </c:numCache>
            </c:numRef>
          </c:cat>
          <c:val>
            <c:numRef>
              <c:f>Graph!$B$26:$Q$26</c:f>
              <c:numCache>
                <c:formatCode>#,##0</c:formatCode>
                <c:ptCount val="16"/>
                <c:pt idx="0">
                  <c:v>515150</c:v>
                </c:pt>
                <c:pt idx="1">
                  <c:v>495835</c:v>
                </c:pt>
                <c:pt idx="2">
                  <c:v>492807</c:v>
                </c:pt>
                <c:pt idx="3">
                  <c:v>488561</c:v>
                </c:pt>
                <c:pt idx="4">
                  <c:v>434453</c:v>
                </c:pt>
                <c:pt idx="5">
                  <c:v>427996</c:v>
                </c:pt>
                <c:pt idx="6">
                  <c:v>439874</c:v>
                </c:pt>
                <c:pt idx="7">
                  <c:v>438115</c:v>
                </c:pt>
                <c:pt idx="8">
                  <c:v>401361</c:v>
                </c:pt>
                <c:pt idx="9">
                  <c:v>401510</c:v>
                </c:pt>
                <c:pt idx="10">
                  <c:v>459236</c:v>
                </c:pt>
                <c:pt idx="11">
                  <c:v>446604</c:v>
                </c:pt>
                <c:pt idx="12">
                  <c:v>468142</c:v>
                </c:pt>
                <c:pt idx="13">
                  <c:v>557528</c:v>
                </c:pt>
                <c:pt idx="14">
                  <c:v>623864</c:v>
                </c:pt>
                <c:pt idx="15">
                  <c:v>578368</c:v>
                </c:pt>
              </c:numCache>
            </c:numRef>
          </c:val>
        </c:ser>
        <c:ser>
          <c:idx val="22"/>
          <c:order val="22"/>
          <c:tx>
            <c:strRef>
              <c:f>Graph!$A$28</c:f>
              <c:strCache>
                <c:ptCount val="1"/>
                <c:pt idx="0">
                  <c:v>Hoosier State</c:v>
                </c:pt>
              </c:strCache>
            </c:strRef>
          </c:tx>
          <c:spPr>
            <a:solidFill>
              <a:srgbClr val="CC99FF"/>
            </a:solidFill>
            <a:ln w="12700">
              <a:solidFill>
                <a:srgbClr val="000000"/>
              </a:solidFill>
              <a:prstDash val="solid"/>
            </a:ln>
          </c:spPr>
          <c:cat>
            <c:numRef>
              <c:f>Graph!$B$4:$Q$4</c:f>
              <c:numCache>
                <c:formatCode>General</c:formatCode>
                <c:ptCount val="16"/>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pt idx="14">
                  <c:v>2012</c:v>
                </c:pt>
                <c:pt idx="15">
                  <c:v>2013</c:v>
                </c:pt>
              </c:numCache>
            </c:numRef>
          </c:cat>
          <c:val>
            <c:numRef>
              <c:f>Graph!$B$28:$Q$28</c:f>
              <c:numCache>
                <c:formatCode>#,##0</c:formatCode>
                <c:ptCount val="16"/>
                <c:pt idx="0">
                  <c:v>2056</c:v>
                </c:pt>
                <c:pt idx="1">
                  <c:v>9494</c:v>
                </c:pt>
                <c:pt idx="2">
                  <c:v>25908</c:v>
                </c:pt>
                <c:pt idx="3">
                  <c:v>29201</c:v>
                </c:pt>
                <c:pt idx="4">
                  <c:v>20707</c:v>
                </c:pt>
                <c:pt idx="5">
                  <c:v>19179</c:v>
                </c:pt>
                <c:pt idx="6">
                  <c:v>17934</c:v>
                </c:pt>
                <c:pt idx="7">
                  <c:v>20191</c:v>
                </c:pt>
                <c:pt idx="8">
                  <c:v>20096</c:v>
                </c:pt>
                <c:pt idx="9">
                  <c:v>26347</c:v>
                </c:pt>
                <c:pt idx="10">
                  <c:v>31774</c:v>
                </c:pt>
                <c:pt idx="11">
                  <c:v>31384</c:v>
                </c:pt>
                <c:pt idx="12">
                  <c:v>33600</c:v>
                </c:pt>
                <c:pt idx="13">
                  <c:v>37249</c:v>
                </c:pt>
                <c:pt idx="14">
                  <c:v>36669</c:v>
                </c:pt>
                <c:pt idx="15">
                  <c:v>36768</c:v>
                </c:pt>
              </c:numCache>
            </c:numRef>
          </c:val>
        </c:ser>
        <c:ser>
          <c:idx val="23"/>
          <c:order val="23"/>
          <c:tx>
            <c:strRef>
              <c:f>Graph!$A$29</c:f>
              <c:strCache>
                <c:ptCount val="1"/>
                <c:pt idx="0">
                  <c:v>Kansas City-St. Louis</c:v>
                </c:pt>
              </c:strCache>
            </c:strRef>
          </c:tx>
          <c:spPr>
            <a:solidFill>
              <a:srgbClr val="FFCC99"/>
            </a:solidFill>
            <a:ln w="12700">
              <a:solidFill>
                <a:srgbClr val="000000"/>
              </a:solidFill>
              <a:prstDash val="solid"/>
            </a:ln>
          </c:spPr>
          <c:cat>
            <c:numRef>
              <c:f>Graph!$B$4:$Q$4</c:f>
              <c:numCache>
                <c:formatCode>General</c:formatCode>
                <c:ptCount val="16"/>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pt idx="14">
                  <c:v>2012</c:v>
                </c:pt>
                <c:pt idx="15">
                  <c:v>2013</c:v>
                </c:pt>
              </c:numCache>
            </c:numRef>
          </c:cat>
          <c:val>
            <c:numRef>
              <c:f>Graph!$B$29:$Q$29</c:f>
              <c:numCache>
                <c:formatCode>#,##0</c:formatCode>
                <c:ptCount val="16"/>
                <c:pt idx="0">
                  <c:v>179040</c:v>
                </c:pt>
                <c:pt idx="1">
                  <c:v>175095</c:v>
                </c:pt>
                <c:pt idx="2">
                  <c:v>175743</c:v>
                </c:pt>
                <c:pt idx="3">
                  <c:v>177081</c:v>
                </c:pt>
                <c:pt idx="4">
                  <c:v>144201</c:v>
                </c:pt>
                <c:pt idx="5">
                  <c:v>139823</c:v>
                </c:pt>
                <c:pt idx="6">
                  <c:v>128084</c:v>
                </c:pt>
                <c:pt idx="7">
                  <c:v>136701</c:v>
                </c:pt>
                <c:pt idx="8">
                  <c:v>119257</c:v>
                </c:pt>
                <c:pt idx="9">
                  <c:v>116517</c:v>
                </c:pt>
                <c:pt idx="10">
                  <c:v>151690</c:v>
                </c:pt>
                <c:pt idx="11">
                  <c:v>150870</c:v>
                </c:pt>
                <c:pt idx="12">
                  <c:v>172554</c:v>
                </c:pt>
                <c:pt idx="13">
                  <c:v>186077</c:v>
                </c:pt>
                <c:pt idx="14">
                  <c:v>195885</c:v>
                </c:pt>
                <c:pt idx="15">
                  <c:v>199470</c:v>
                </c:pt>
              </c:numCache>
            </c:numRef>
          </c:val>
        </c:ser>
        <c:ser>
          <c:idx val="24"/>
          <c:order val="24"/>
          <c:tx>
            <c:strRef>
              <c:f>Graph!$A$30</c:f>
              <c:strCache>
                <c:ptCount val="1"/>
                <c:pt idx="0">
                  <c:v>Pennsylvanian</c:v>
                </c:pt>
              </c:strCache>
            </c:strRef>
          </c:tx>
          <c:spPr>
            <a:solidFill>
              <a:srgbClr val="3366FF"/>
            </a:solidFill>
            <a:ln w="12700">
              <a:solidFill>
                <a:srgbClr val="000000"/>
              </a:solidFill>
              <a:prstDash val="solid"/>
            </a:ln>
          </c:spPr>
          <c:cat>
            <c:numRef>
              <c:f>Graph!$B$4:$Q$4</c:f>
              <c:numCache>
                <c:formatCode>General</c:formatCode>
                <c:ptCount val="16"/>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pt idx="14">
                  <c:v>2012</c:v>
                </c:pt>
                <c:pt idx="15">
                  <c:v>2013</c:v>
                </c:pt>
              </c:numCache>
            </c:numRef>
          </c:cat>
          <c:val>
            <c:numRef>
              <c:f>Graph!$B$30:$Q$30</c:f>
              <c:numCache>
                <c:formatCode>#,##0</c:formatCode>
                <c:ptCount val="16"/>
                <c:pt idx="0">
                  <c:v>116155</c:v>
                </c:pt>
                <c:pt idx="1">
                  <c:v>93703</c:v>
                </c:pt>
                <c:pt idx="2">
                  <c:v>93336</c:v>
                </c:pt>
                <c:pt idx="3">
                  <c:v>89807</c:v>
                </c:pt>
                <c:pt idx="4">
                  <c:v>75611</c:v>
                </c:pt>
                <c:pt idx="5">
                  <c:v>109948</c:v>
                </c:pt>
                <c:pt idx="6">
                  <c:v>140551</c:v>
                </c:pt>
                <c:pt idx="7">
                  <c:v>117091</c:v>
                </c:pt>
                <c:pt idx="8">
                  <c:v>184049</c:v>
                </c:pt>
                <c:pt idx="9">
                  <c:v>180140</c:v>
                </c:pt>
                <c:pt idx="10">
                  <c:v>200999</c:v>
                </c:pt>
                <c:pt idx="11">
                  <c:v>199484</c:v>
                </c:pt>
                <c:pt idx="12">
                  <c:v>203392</c:v>
                </c:pt>
                <c:pt idx="13">
                  <c:v>207422</c:v>
                </c:pt>
                <c:pt idx="14">
                  <c:v>212006</c:v>
                </c:pt>
                <c:pt idx="15">
                  <c:v>218917</c:v>
                </c:pt>
              </c:numCache>
            </c:numRef>
          </c:val>
        </c:ser>
        <c:ser>
          <c:idx val="25"/>
          <c:order val="25"/>
          <c:tx>
            <c:strRef>
              <c:f>Graph!$A$31</c:f>
              <c:strCache>
                <c:ptCount val="1"/>
                <c:pt idx="0">
                  <c:v>Pere Marquette</c:v>
                </c:pt>
              </c:strCache>
            </c:strRef>
          </c:tx>
          <c:spPr>
            <a:solidFill>
              <a:srgbClr val="33CCCC"/>
            </a:solidFill>
            <a:ln w="12700">
              <a:solidFill>
                <a:srgbClr val="000000"/>
              </a:solidFill>
              <a:prstDash val="solid"/>
            </a:ln>
          </c:spPr>
          <c:cat>
            <c:numRef>
              <c:f>Graph!$B$4:$Q$4</c:f>
              <c:numCache>
                <c:formatCode>General</c:formatCode>
                <c:ptCount val="16"/>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pt idx="14">
                  <c:v>2012</c:v>
                </c:pt>
                <c:pt idx="15">
                  <c:v>2013</c:v>
                </c:pt>
              </c:numCache>
            </c:numRef>
          </c:cat>
          <c:val>
            <c:numRef>
              <c:f>Graph!$B$31:$Q$31</c:f>
              <c:numCache>
                <c:formatCode>#,##0</c:formatCode>
                <c:ptCount val="16"/>
                <c:pt idx="0">
                  <c:v>65930</c:v>
                </c:pt>
                <c:pt idx="1">
                  <c:v>69859</c:v>
                </c:pt>
                <c:pt idx="2">
                  <c:v>64825</c:v>
                </c:pt>
                <c:pt idx="3">
                  <c:v>58836</c:v>
                </c:pt>
                <c:pt idx="4">
                  <c:v>60127</c:v>
                </c:pt>
                <c:pt idx="5">
                  <c:v>73392</c:v>
                </c:pt>
                <c:pt idx="6">
                  <c:v>87767</c:v>
                </c:pt>
                <c:pt idx="7">
                  <c:v>96471</c:v>
                </c:pt>
                <c:pt idx="8">
                  <c:v>101932</c:v>
                </c:pt>
                <c:pt idx="9">
                  <c:v>104819</c:v>
                </c:pt>
                <c:pt idx="10">
                  <c:v>111716</c:v>
                </c:pt>
                <c:pt idx="11">
                  <c:v>103246</c:v>
                </c:pt>
                <c:pt idx="12">
                  <c:v>101907</c:v>
                </c:pt>
                <c:pt idx="13">
                  <c:v>106662</c:v>
                </c:pt>
                <c:pt idx="14">
                  <c:v>109321</c:v>
                </c:pt>
                <c:pt idx="15">
                  <c:v>104491</c:v>
                </c:pt>
              </c:numCache>
            </c:numRef>
          </c:val>
        </c:ser>
        <c:ser>
          <c:idx val="26"/>
          <c:order val="26"/>
          <c:tx>
            <c:strRef>
              <c:f>Graph!$A$32</c:f>
              <c:strCache>
                <c:ptCount val="1"/>
                <c:pt idx="0">
                  <c:v>Carolinian</c:v>
                </c:pt>
              </c:strCache>
            </c:strRef>
          </c:tx>
          <c:spPr>
            <a:solidFill>
              <a:srgbClr val="99CC00"/>
            </a:solidFill>
            <a:ln w="12700">
              <a:solidFill>
                <a:srgbClr val="000000"/>
              </a:solidFill>
              <a:prstDash val="solid"/>
            </a:ln>
          </c:spPr>
          <c:cat>
            <c:numRef>
              <c:f>Graph!$B$4:$Q$4</c:f>
              <c:numCache>
                <c:formatCode>General</c:formatCode>
                <c:ptCount val="16"/>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pt idx="14">
                  <c:v>2012</c:v>
                </c:pt>
                <c:pt idx="15">
                  <c:v>2013</c:v>
                </c:pt>
              </c:numCache>
            </c:numRef>
          </c:cat>
          <c:val>
            <c:numRef>
              <c:f>Graph!$B$32:$Q$32</c:f>
              <c:numCache>
                <c:formatCode>#,##0</c:formatCode>
                <c:ptCount val="16"/>
                <c:pt idx="0">
                  <c:v>229350</c:v>
                </c:pt>
                <c:pt idx="1">
                  <c:v>229934</c:v>
                </c:pt>
                <c:pt idx="2">
                  <c:v>238299</c:v>
                </c:pt>
                <c:pt idx="3">
                  <c:v>239614</c:v>
                </c:pt>
                <c:pt idx="4">
                  <c:v>213413</c:v>
                </c:pt>
                <c:pt idx="5">
                  <c:v>218003</c:v>
                </c:pt>
                <c:pt idx="6">
                  <c:v>229522</c:v>
                </c:pt>
                <c:pt idx="7">
                  <c:v>219418</c:v>
                </c:pt>
                <c:pt idx="8">
                  <c:v>243434</c:v>
                </c:pt>
                <c:pt idx="9">
                  <c:v>256212</c:v>
                </c:pt>
                <c:pt idx="10">
                  <c:v>295427</c:v>
                </c:pt>
                <c:pt idx="11">
                  <c:v>277740</c:v>
                </c:pt>
                <c:pt idx="12">
                  <c:v>308197</c:v>
                </c:pt>
                <c:pt idx="13">
                  <c:v>307213</c:v>
                </c:pt>
                <c:pt idx="14">
                  <c:v>306419</c:v>
                </c:pt>
                <c:pt idx="15">
                  <c:v>317550</c:v>
                </c:pt>
              </c:numCache>
            </c:numRef>
          </c:val>
        </c:ser>
        <c:ser>
          <c:idx val="27"/>
          <c:order val="27"/>
          <c:tx>
            <c:strRef>
              <c:f>Graph!$A$33</c:f>
              <c:strCache>
                <c:ptCount val="1"/>
                <c:pt idx="0">
                  <c:v>Piedmont</c:v>
                </c:pt>
              </c:strCache>
            </c:strRef>
          </c:tx>
          <c:spPr>
            <a:solidFill>
              <a:srgbClr val="FFCC00"/>
            </a:solidFill>
            <a:ln w="12700">
              <a:solidFill>
                <a:srgbClr val="000000"/>
              </a:solidFill>
              <a:prstDash val="solid"/>
            </a:ln>
          </c:spPr>
          <c:cat>
            <c:numRef>
              <c:f>Graph!$B$4:$Q$4</c:f>
              <c:numCache>
                <c:formatCode>General</c:formatCode>
                <c:ptCount val="16"/>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pt idx="14">
                  <c:v>2012</c:v>
                </c:pt>
                <c:pt idx="15">
                  <c:v>2013</c:v>
                </c:pt>
              </c:numCache>
            </c:numRef>
          </c:cat>
          <c:val>
            <c:numRef>
              <c:f>Graph!$B$33:$Q$33</c:f>
              <c:numCache>
                <c:formatCode>#,##0</c:formatCode>
                <c:ptCount val="16"/>
                <c:pt idx="0">
                  <c:v>47833</c:v>
                </c:pt>
                <c:pt idx="1">
                  <c:v>53257</c:v>
                </c:pt>
                <c:pt idx="2">
                  <c:v>54959</c:v>
                </c:pt>
                <c:pt idx="3">
                  <c:v>50602</c:v>
                </c:pt>
                <c:pt idx="4">
                  <c:v>44352</c:v>
                </c:pt>
                <c:pt idx="5">
                  <c:v>39159</c:v>
                </c:pt>
                <c:pt idx="6">
                  <c:v>44828</c:v>
                </c:pt>
                <c:pt idx="7">
                  <c:v>45851</c:v>
                </c:pt>
                <c:pt idx="8">
                  <c:v>53846</c:v>
                </c:pt>
                <c:pt idx="9">
                  <c:v>50551</c:v>
                </c:pt>
                <c:pt idx="10">
                  <c:v>65941</c:v>
                </c:pt>
                <c:pt idx="11">
                  <c:v>68427</c:v>
                </c:pt>
                <c:pt idx="12">
                  <c:v>99873</c:v>
                </c:pt>
                <c:pt idx="13">
                  <c:v>140016</c:v>
                </c:pt>
                <c:pt idx="14">
                  <c:v>162657</c:v>
                </c:pt>
                <c:pt idx="15">
                  <c:v>170266</c:v>
                </c:pt>
              </c:numCache>
            </c:numRef>
          </c:val>
        </c:ser>
        <c:ser>
          <c:idx val="28"/>
          <c:order val="28"/>
          <c:tx>
            <c:strRef>
              <c:f>Graph!$A$34</c:f>
              <c:strCache>
                <c:ptCount val="1"/>
                <c:pt idx="0">
                  <c:v>Special trains</c:v>
                </c:pt>
              </c:strCache>
            </c:strRef>
          </c:tx>
          <c:spPr>
            <a:solidFill>
              <a:srgbClr val="FF9900"/>
            </a:solidFill>
            <a:ln w="12700">
              <a:solidFill>
                <a:srgbClr val="000000"/>
              </a:solidFill>
              <a:prstDash val="solid"/>
            </a:ln>
          </c:spPr>
          <c:cat>
            <c:numRef>
              <c:f>Graph!$B$4:$Q$4</c:f>
              <c:numCache>
                <c:formatCode>General</c:formatCode>
                <c:ptCount val="16"/>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pt idx="14">
                  <c:v>2012</c:v>
                </c:pt>
                <c:pt idx="15">
                  <c:v>2013</c:v>
                </c:pt>
              </c:numCache>
            </c:numRef>
          </c:cat>
          <c:val>
            <c:numRef>
              <c:f>Graph!$B$34:$Q$34</c:f>
              <c:numCache>
                <c:formatCode>#,##0</c:formatCode>
                <c:ptCount val="16"/>
                <c:pt idx="0">
                  <c:v>89761</c:v>
                </c:pt>
                <c:pt idx="1">
                  <c:v>63110</c:v>
                </c:pt>
                <c:pt idx="2">
                  <c:v>63405</c:v>
                </c:pt>
                <c:pt idx="3">
                  <c:v>115482</c:v>
                </c:pt>
                <c:pt idx="4">
                  <c:v>62884</c:v>
                </c:pt>
                <c:pt idx="5">
                  <c:v>71425</c:v>
                </c:pt>
                <c:pt idx="6">
                  <c:v>69417</c:v>
                </c:pt>
                <c:pt idx="7">
                  <c:v>59865</c:v>
                </c:pt>
                <c:pt idx="8">
                  <c:v>59652</c:v>
                </c:pt>
                <c:pt idx="9">
                  <c:v>48644</c:v>
                </c:pt>
                <c:pt idx="10">
                  <c:v>50626</c:v>
                </c:pt>
                <c:pt idx="11">
                  <c:v>32937</c:v>
                </c:pt>
                <c:pt idx="12">
                  <c:v>36008</c:v>
                </c:pt>
                <c:pt idx="13">
                  <c:v>39653</c:v>
                </c:pt>
                <c:pt idx="14">
                  <c:v>32612</c:v>
                </c:pt>
                <c:pt idx="15">
                  <c:v>29314</c:v>
                </c:pt>
              </c:numCache>
            </c:numRef>
          </c:val>
        </c:ser>
        <c:ser>
          <c:idx val="29"/>
          <c:order val="29"/>
          <c:tx>
            <c:strRef>
              <c:f>Graph!$A$27</c:f>
              <c:strCache>
                <c:ptCount val="1"/>
                <c:pt idx="0">
                  <c:v>Washington-Norfolk</c:v>
                </c:pt>
              </c:strCache>
            </c:strRef>
          </c:tx>
          <c:cat>
            <c:numRef>
              <c:f>Graph!$B$4:$Q$4</c:f>
              <c:numCache>
                <c:formatCode>General</c:formatCode>
                <c:ptCount val="16"/>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pt idx="14">
                  <c:v>2012</c:v>
                </c:pt>
                <c:pt idx="15">
                  <c:v>2013</c:v>
                </c:pt>
              </c:numCache>
            </c:numRef>
          </c:cat>
          <c:val>
            <c:numRef>
              <c:f>Graph!$B$27:$Q$27</c:f>
              <c:numCache>
                <c:formatCode>General</c:formatCode>
                <c:ptCount val="16"/>
                <c:pt idx="15" formatCode="#,##0">
                  <c:v>127937</c:v>
                </c:pt>
              </c:numCache>
            </c:numRef>
          </c:val>
        </c:ser>
        <c:dLbls>
          <c:showLegendKey val="0"/>
          <c:showVal val="0"/>
          <c:showCatName val="0"/>
          <c:showSerName val="0"/>
          <c:showPercent val="0"/>
          <c:showBubbleSize val="0"/>
        </c:dLbls>
        <c:axId val="117889664"/>
        <c:axId val="120005376"/>
      </c:areaChart>
      <c:catAx>
        <c:axId val="117889664"/>
        <c:scaling>
          <c:orientation val="minMax"/>
        </c:scaling>
        <c:delete val="0"/>
        <c:axPos val="b"/>
        <c:title>
          <c:tx>
            <c:rich>
              <a:bodyPr/>
              <a:lstStyle/>
              <a:p>
                <a:pPr>
                  <a:defRPr sz="1500" b="1" i="0" u="none" strike="noStrike" baseline="0">
                    <a:solidFill>
                      <a:srgbClr val="000000"/>
                    </a:solidFill>
                    <a:latin typeface="Arial"/>
                    <a:ea typeface="Arial"/>
                    <a:cs typeface="Arial"/>
                  </a:defRPr>
                </a:pPr>
                <a:r>
                  <a:rPr lang="en-US" dirty="0"/>
                  <a:t>Fiscal Year</a:t>
                </a:r>
              </a:p>
            </c:rich>
          </c:tx>
          <c:layout>
            <c:manualLayout>
              <c:xMode val="edge"/>
              <c:yMode val="edge"/>
              <c:x val="0.49173649284405485"/>
              <c:y val="0.50989319604280237"/>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2700000" vert="horz"/>
          <a:lstStyle/>
          <a:p>
            <a:pPr>
              <a:defRPr sz="1050" b="0" i="0" u="none" strike="noStrike" baseline="0">
                <a:solidFill>
                  <a:srgbClr val="000000"/>
                </a:solidFill>
                <a:latin typeface="Arial"/>
                <a:ea typeface="Arial"/>
                <a:cs typeface="Arial"/>
              </a:defRPr>
            </a:pPr>
            <a:endParaRPr lang="en-US"/>
          </a:p>
        </c:txPr>
        <c:crossAx val="120005376"/>
        <c:crosses val="autoZero"/>
        <c:auto val="1"/>
        <c:lblAlgn val="ctr"/>
        <c:lblOffset val="100"/>
        <c:tickLblSkip val="1"/>
        <c:tickMarkSkip val="1"/>
        <c:noMultiLvlLbl val="0"/>
      </c:catAx>
      <c:valAx>
        <c:axId val="120005376"/>
        <c:scaling>
          <c:orientation val="minMax"/>
        </c:scaling>
        <c:delete val="0"/>
        <c:axPos val="l"/>
        <c:majorGridlines>
          <c:spPr>
            <a:ln w="3175">
              <a:solidFill>
                <a:srgbClr val="000000"/>
              </a:solidFill>
              <a:prstDash val="solid"/>
            </a:ln>
          </c:spPr>
        </c:majorGridlines>
        <c:title>
          <c:tx>
            <c:rich>
              <a:bodyPr/>
              <a:lstStyle/>
              <a:p>
                <a:pPr>
                  <a:defRPr sz="1500" b="1" i="0" u="none" strike="noStrike" baseline="0">
                    <a:solidFill>
                      <a:srgbClr val="000000"/>
                    </a:solidFill>
                    <a:latin typeface="Arial"/>
                    <a:ea typeface="Arial"/>
                    <a:cs typeface="Arial"/>
                  </a:defRPr>
                </a:pPr>
                <a:r>
                  <a:rPr lang="en-US" dirty="0"/>
                  <a:t>Riders</a:t>
                </a:r>
              </a:p>
            </c:rich>
          </c:tx>
          <c:layout>
            <c:manualLayout>
              <c:xMode val="edge"/>
              <c:yMode val="edge"/>
              <c:x val="2.6166097838452786E-2"/>
              <c:y val="0.20405225034280267"/>
            </c:manualLayout>
          </c:layout>
          <c:overlay val="0"/>
          <c:spPr>
            <a:noFill/>
            <a:ln w="25400">
              <a:noFill/>
            </a:ln>
          </c:spPr>
        </c:title>
        <c:numFmt formatCode="#,##0" sourceLinked="1"/>
        <c:majorTickMark val="out"/>
        <c:minorTickMark val="none"/>
        <c:tickLblPos val="nextTo"/>
        <c:spPr>
          <a:ln w="3175">
            <a:solidFill>
              <a:srgbClr val="000000"/>
            </a:solidFill>
            <a:prstDash val="solid"/>
          </a:ln>
        </c:spPr>
        <c:txPr>
          <a:bodyPr rot="0" vert="horz"/>
          <a:lstStyle/>
          <a:p>
            <a:pPr>
              <a:defRPr sz="1050" b="0" i="0" u="none" strike="noStrike" baseline="0">
                <a:solidFill>
                  <a:srgbClr val="000000"/>
                </a:solidFill>
                <a:latin typeface="Arial"/>
                <a:ea typeface="Arial"/>
                <a:cs typeface="Arial"/>
              </a:defRPr>
            </a:pPr>
            <a:endParaRPr lang="en-US"/>
          </a:p>
        </c:txPr>
        <c:crossAx val="117889664"/>
        <c:crosses val="autoZero"/>
        <c:crossBetween val="midCat"/>
      </c:valAx>
      <c:spPr>
        <a:solidFill>
          <a:srgbClr val="C0C0C0"/>
        </a:solidFill>
        <a:ln w="12700">
          <a:solidFill>
            <a:srgbClr val="808080"/>
          </a:solidFill>
          <a:prstDash val="solid"/>
        </a:ln>
      </c:spPr>
    </c:plotArea>
    <c:legend>
      <c:legendPos val="b"/>
      <c:layout>
        <c:manualLayout>
          <c:xMode val="edge"/>
          <c:yMode val="edge"/>
          <c:x val="7.8498412954353392E-2"/>
          <c:y val="0.56932404603270748"/>
          <c:w val="0.91814316842470167"/>
          <c:h val="0.42955743993539269"/>
        </c:manualLayout>
      </c:layout>
      <c:overlay val="0"/>
      <c:spPr>
        <a:solidFill>
          <a:srgbClr val="FFFFFF"/>
        </a:solidFill>
        <a:ln w="3175">
          <a:solidFill>
            <a:srgbClr val="000000"/>
          </a:solidFill>
          <a:prstDash val="solid"/>
        </a:ln>
      </c:spPr>
      <c:txPr>
        <a:bodyPr/>
        <a:lstStyle/>
        <a:p>
          <a:pPr>
            <a:defRPr sz="1000" b="0" i="0" u="none" strike="noStrike" baseline="0">
              <a:solidFill>
                <a:srgbClr val="000000"/>
              </a:solidFill>
              <a:latin typeface="Arial"/>
              <a:ea typeface="Arial"/>
              <a:cs typeface="Arial"/>
            </a:defRPr>
          </a:pPr>
          <a:endParaRPr lang="en-US"/>
        </a:p>
      </c:txPr>
    </c:legend>
    <c:plotVisOnly val="1"/>
    <c:dispBlanksAs val="zero"/>
    <c:showDLblsOverMax val="0"/>
  </c:chart>
  <c:spPr>
    <a:noFill/>
    <a:ln w="9525">
      <a:noFill/>
    </a:ln>
  </c:spPr>
  <c:txPr>
    <a:bodyPr/>
    <a:lstStyle/>
    <a:p>
      <a:pPr>
        <a:defRPr sz="1800" b="0" i="0" u="none" strike="noStrike" baseline="0">
          <a:solidFill>
            <a:srgbClr val="000000"/>
          </a:solidFill>
          <a:latin typeface="Arial"/>
          <a:ea typeface="Arial"/>
          <a:cs typeface="Arial"/>
        </a:defRPr>
      </a:pPr>
      <a:endParaRPr lang="en-US"/>
    </a:p>
  </c:tx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3066733" cy="4684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81" tIns="46090" rIns="92181" bIns="46090" numCol="1" anchor="t" anchorCtr="0" compatLnSpc="1">
            <a:prstTxWarp prst="textNoShape">
              <a:avLst/>
            </a:prstTxWarp>
          </a:bodyPr>
          <a:lstStyle>
            <a:lvl1pPr>
              <a:defRPr sz="1200">
                <a:latin typeface="Arial" charset="0"/>
              </a:defRPr>
            </a:lvl1pPr>
          </a:lstStyle>
          <a:p>
            <a:pPr>
              <a:defRPr/>
            </a:pPr>
            <a:endParaRPr lang="en-US" dirty="0"/>
          </a:p>
        </p:txBody>
      </p:sp>
      <p:sp>
        <p:nvSpPr>
          <p:cNvPr id="23555" name="Rectangle 3"/>
          <p:cNvSpPr>
            <a:spLocks noGrp="1" noChangeArrowheads="1"/>
          </p:cNvSpPr>
          <p:nvPr>
            <p:ph type="dt" idx="1"/>
          </p:nvPr>
        </p:nvSpPr>
        <p:spPr bwMode="auto">
          <a:xfrm>
            <a:off x="4008705" y="0"/>
            <a:ext cx="3066733" cy="4684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81" tIns="46090" rIns="92181" bIns="46090" numCol="1" anchor="t" anchorCtr="0" compatLnSpc="1">
            <a:prstTxWarp prst="textNoShape">
              <a:avLst/>
            </a:prstTxWarp>
          </a:bodyPr>
          <a:lstStyle>
            <a:lvl1pPr algn="r">
              <a:defRPr sz="1200">
                <a:latin typeface="Arial" charset="0"/>
              </a:defRPr>
            </a:lvl1pPr>
          </a:lstStyle>
          <a:p>
            <a:pPr>
              <a:defRPr/>
            </a:pPr>
            <a:endParaRPr lang="en-US" dirty="0"/>
          </a:p>
        </p:txBody>
      </p:sp>
      <p:sp>
        <p:nvSpPr>
          <p:cNvPr id="21508" name="Rectangle 4"/>
          <p:cNvSpPr>
            <a:spLocks noGrp="1" noRot="1" noChangeAspect="1" noChangeArrowheads="1" noTextEdit="1"/>
          </p:cNvSpPr>
          <p:nvPr>
            <p:ph type="sldImg" idx="2"/>
          </p:nvPr>
        </p:nvSpPr>
        <p:spPr bwMode="auto">
          <a:xfrm>
            <a:off x="1196975" y="701675"/>
            <a:ext cx="4683125" cy="35115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3557" name="Rectangle 5"/>
          <p:cNvSpPr>
            <a:spLocks noGrp="1" noChangeArrowheads="1"/>
          </p:cNvSpPr>
          <p:nvPr>
            <p:ph type="body" sz="quarter" idx="3"/>
          </p:nvPr>
        </p:nvSpPr>
        <p:spPr bwMode="auto">
          <a:xfrm>
            <a:off x="707708" y="4448102"/>
            <a:ext cx="5661660" cy="42130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81" tIns="46090" rIns="92181" bIns="4609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3558" name="Rectangle 6"/>
          <p:cNvSpPr>
            <a:spLocks noGrp="1" noChangeArrowheads="1"/>
          </p:cNvSpPr>
          <p:nvPr>
            <p:ph type="ftr" sz="quarter" idx="4"/>
          </p:nvPr>
        </p:nvSpPr>
        <p:spPr bwMode="auto">
          <a:xfrm>
            <a:off x="0" y="8893003"/>
            <a:ext cx="3066733" cy="4684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81" tIns="46090" rIns="92181" bIns="46090" numCol="1" anchor="b" anchorCtr="0" compatLnSpc="1">
            <a:prstTxWarp prst="textNoShape">
              <a:avLst/>
            </a:prstTxWarp>
          </a:bodyPr>
          <a:lstStyle>
            <a:lvl1pPr>
              <a:defRPr sz="1200">
                <a:latin typeface="Arial" charset="0"/>
              </a:defRPr>
            </a:lvl1pPr>
          </a:lstStyle>
          <a:p>
            <a:pPr>
              <a:defRPr/>
            </a:pPr>
            <a:endParaRPr lang="en-US" dirty="0"/>
          </a:p>
        </p:txBody>
      </p:sp>
      <p:sp>
        <p:nvSpPr>
          <p:cNvPr id="23559" name="Rectangle 7"/>
          <p:cNvSpPr>
            <a:spLocks noGrp="1" noChangeArrowheads="1"/>
          </p:cNvSpPr>
          <p:nvPr>
            <p:ph type="sldNum" sz="quarter" idx="5"/>
          </p:nvPr>
        </p:nvSpPr>
        <p:spPr bwMode="auto">
          <a:xfrm>
            <a:off x="4008705" y="8893003"/>
            <a:ext cx="3066733" cy="4684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81" tIns="46090" rIns="92181" bIns="46090" numCol="1" anchor="b" anchorCtr="0" compatLnSpc="1">
            <a:prstTxWarp prst="textNoShape">
              <a:avLst/>
            </a:prstTxWarp>
          </a:bodyPr>
          <a:lstStyle>
            <a:lvl1pPr algn="r">
              <a:defRPr sz="1200">
                <a:latin typeface="Arial" charset="0"/>
              </a:defRPr>
            </a:lvl1pPr>
          </a:lstStyle>
          <a:p>
            <a:pPr>
              <a:defRPr/>
            </a:pPr>
            <a:fld id="{6A92D04F-B627-47E0-B5E7-781D89447A84}" type="slidenum">
              <a:rPr lang="en-US"/>
              <a:pPr>
                <a:defRPr/>
              </a:pPr>
              <a:t>‹#›</a:t>
            </a:fld>
            <a:endParaRPr lang="en-US" dirty="0"/>
          </a:p>
        </p:txBody>
      </p:sp>
    </p:spTree>
    <p:extLst>
      <p:ext uri="{BB962C8B-B14F-4D97-AF65-F5344CB8AC3E}">
        <p14:creationId xmlns:p14="http://schemas.microsoft.com/office/powerpoint/2010/main" val="335504346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lvl1pPr eaLnBrk="0" hangingPunct="0">
              <a:defRPr>
                <a:solidFill>
                  <a:schemeClr val="tx1"/>
                </a:solidFill>
                <a:latin typeface="Arial" pitchFamily="34" charset="0"/>
              </a:defRPr>
            </a:lvl1pPr>
            <a:lvl2pPr marL="748968" indent="-288065" eaLnBrk="0" hangingPunct="0">
              <a:defRPr>
                <a:solidFill>
                  <a:schemeClr val="tx1"/>
                </a:solidFill>
                <a:latin typeface="Arial" pitchFamily="34" charset="0"/>
              </a:defRPr>
            </a:lvl2pPr>
            <a:lvl3pPr marL="1152258" indent="-230452" eaLnBrk="0" hangingPunct="0">
              <a:defRPr>
                <a:solidFill>
                  <a:schemeClr val="tx1"/>
                </a:solidFill>
                <a:latin typeface="Arial" pitchFamily="34" charset="0"/>
              </a:defRPr>
            </a:lvl3pPr>
            <a:lvl4pPr marL="1613162" indent="-230452" eaLnBrk="0" hangingPunct="0">
              <a:defRPr>
                <a:solidFill>
                  <a:schemeClr val="tx1"/>
                </a:solidFill>
                <a:latin typeface="Arial" pitchFamily="34" charset="0"/>
              </a:defRPr>
            </a:lvl4pPr>
            <a:lvl5pPr marL="2074065" indent="-230452" eaLnBrk="0" hangingPunct="0">
              <a:defRPr>
                <a:solidFill>
                  <a:schemeClr val="tx1"/>
                </a:solidFill>
                <a:latin typeface="Arial" pitchFamily="34" charset="0"/>
              </a:defRPr>
            </a:lvl5pPr>
            <a:lvl6pPr marL="2534968" indent="-230452" eaLnBrk="0" fontAlgn="base" hangingPunct="0">
              <a:spcBef>
                <a:spcPct val="0"/>
              </a:spcBef>
              <a:spcAft>
                <a:spcPct val="0"/>
              </a:spcAft>
              <a:defRPr>
                <a:solidFill>
                  <a:schemeClr val="tx1"/>
                </a:solidFill>
                <a:latin typeface="Arial" pitchFamily="34" charset="0"/>
              </a:defRPr>
            </a:lvl6pPr>
            <a:lvl7pPr marL="2995872" indent="-230452" eaLnBrk="0" fontAlgn="base" hangingPunct="0">
              <a:spcBef>
                <a:spcPct val="0"/>
              </a:spcBef>
              <a:spcAft>
                <a:spcPct val="0"/>
              </a:spcAft>
              <a:defRPr>
                <a:solidFill>
                  <a:schemeClr val="tx1"/>
                </a:solidFill>
                <a:latin typeface="Arial" pitchFamily="34" charset="0"/>
              </a:defRPr>
            </a:lvl7pPr>
            <a:lvl8pPr marL="3456775" indent="-230452" eaLnBrk="0" fontAlgn="base" hangingPunct="0">
              <a:spcBef>
                <a:spcPct val="0"/>
              </a:spcBef>
              <a:spcAft>
                <a:spcPct val="0"/>
              </a:spcAft>
              <a:defRPr>
                <a:solidFill>
                  <a:schemeClr val="tx1"/>
                </a:solidFill>
                <a:latin typeface="Arial" pitchFamily="34" charset="0"/>
              </a:defRPr>
            </a:lvl8pPr>
            <a:lvl9pPr marL="3917678" indent="-230452" eaLnBrk="0" fontAlgn="base" hangingPunct="0">
              <a:spcBef>
                <a:spcPct val="0"/>
              </a:spcBef>
              <a:spcAft>
                <a:spcPct val="0"/>
              </a:spcAft>
              <a:defRPr>
                <a:solidFill>
                  <a:schemeClr val="tx1"/>
                </a:solidFill>
                <a:latin typeface="Arial" pitchFamily="34" charset="0"/>
              </a:defRPr>
            </a:lvl9pPr>
          </a:lstStyle>
          <a:p>
            <a:pPr eaLnBrk="1" hangingPunct="1"/>
            <a:fld id="{F5832300-CDE9-43E0-A194-042DD489CD13}" type="slidenum">
              <a:rPr lang="en-US" smtClean="0"/>
              <a:pPr eaLnBrk="1" hangingPunct="1"/>
              <a:t>1</a:t>
            </a:fld>
            <a:endParaRPr lang="en-US" dirty="0" smtClean="0"/>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p:spPr>
        <p:txBody>
          <a:bodyPr/>
          <a:lstStyle/>
          <a:p>
            <a:pPr eaLnBrk="1" hangingPunct="1"/>
            <a:endParaRPr lang="en-US" dirty="0" smtClean="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p:spPr>
      </p:sp>
      <p:sp>
        <p:nvSpPr>
          <p:cNvPr id="23555" name="Notes Placeholder 2"/>
          <p:cNvSpPr>
            <a:spLocks noGrp="1"/>
          </p:cNvSpPr>
          <p:nvPr>
            <p:ph type="body" idx="1"/>
          </p:nvPr>
        </p:nvSpPr>
        <p:spPr>
          <a:noFill/>
        </p:spPr>
        <p:txBody>
          <a:bodyPr/>
          <a:lstStyle/>
          <a:p>
            <a:pPr marL="172839" indent="-172839">
              <a:buFontTx/>
              <a:buChar char="•"/>
            </a:pPr>
            <a:r>
              <a:rPr lang="en-US" dirty="0" smtClean="0">
                <a:latin typeface="Arial" pitchFamily="34" charset="0"/>
              </a:rPr>
              <a:t>I’m going to start by throwing up some of our most important statistics</a:t>
            </a:r>
          </a:p>
          <a:p>
            <a:pPr marL="633742" lvl="1" indent="-172839">
              <a:buFontTx/>
              <a:buChar char="•"/>
            </a:pPr>
            <a:r>
              <a:rPr lang="en-US" dirty="0" smtClean="0">
                <a:latin typeface="Arial" pitchFamily="34" charset="0"/>
              </a:rPr>
              <a:t>I know you’re probably familiar with many of these, but we wanted to show the latest now that FY 13 is closed out so you could see how we’re doing</a:t>
            </a:r>
          </a:p>
          <a:p>
            <a:pPr marL="633742" lvl="1" indent="-172839">
              <a:buFontTx/>
              <a:buChar char="•"/>
            </a:pPr>
            <a:r>
              <a:rPr lang="en-US" dirty="0" smtClean="0">
                <a:latin typeface="Arial" pitchFamily="34" charset="0"/>
              </a:rPr>
              <a:t> On the whole, I think it’s fair to say that this is very good – probably, taken as a whole, about as good a performance as we’ve ever turned in</a:t>
            </a:r>
          </a:p>
          <a:p>
            <a:pPr marL="633742" lvl="1" indent="-172839">
              <a:buFontTx/>
              <a:buChar char="•"/>
            </a:pPr>
            <a:r>
              <a:rPr lang="en-US" dirty="0" smtClean="0">
                <a:latin typeface="Arial" pitchFamily="34" charset="0"/>
              </a:rPr>
              <a:t> In FY 13 we had a lot of peak or near-peak performances:</a:t>
            </a:r>
          </a:p>
          <a:p>
            <a:pPr marL="1094645" lvl="2" indent="-172839">
              <a:buFontTx/>
              <a:buChar char="•"/>
            </a:pPr>
            <a:r>
              <a:rPr lang="en-US" dirty="0" smtClean="0">
                <a:latin typeface="Arial" pitchFamily="34" charset="0"/>
              </a:rPr>
              <a:t> Ridership </a:t>
            </a:r>
          </a:p>
          <a:p>
            <a:pPr marL="1094645" lvl="2" indent="-172839">
              <a:buFontTx/>
              <a:buChar char="•"/>
            </a:pPr>
            <a:r>
              <a:rPr lang="en-US" dirty="0" smtClean="0">
                <a:latin typeface="Arial" pitchFamily="34" charset="0"/>
              </a:rPr>
              <a:t> OTP (almost as high as FY 12, and a big component of overall financial performance)</a:t>
            </a:r>
          </a:p>
          <a:p>
            <a:pPr marL="1094645" lvl="2" indent="-172839">
              <a:buFontTx/>
              <a:buChar char="•"/>
            </a:pPr>
            <a:r>
              <a:rPr lang="en-US" dirty="0" smtClean="0">
                <a:latin typeface="Arial" pitchFamily="34" charset="0"/>
              </a:rPr>
              <a:t> 89% cost recovery</a:t>
            </a:r>
          </a:p>
          <a:p>
            <a:pPr marL="172839" indent="-172839">
              <a:buFontTx/>
              <a:buChar char="•"/>
            </a:pPr>
            <a:r>
              <a:rPr lang="en-US" dirty="0" smtClean="0">
                <a:latin typeface="Arial" pitchFamily="34" charset="0"/>
              </a:rPr>
              <a:t>This is a challenging time, an exciting time – a time with a lot of great opportunities, and a lot of change</a:t>
            </a:r>
          </a:p>
          <a:p>
            <a:pPr marL="172839" indent="-172839">
              <a:buFontTx/>
              <a:buChar char="•"/>
            </a:pPr>
            <a:r>
              <a:rPr lang="en-US" dirty="0" smtClean="0">
                <a:latin typeface="Arial" pitchFamily="34" charset="0"/>
              </a:rPr>
              <a:t>I want to talk a bit with you about what’s happening with our long distance services, and what we are going to be doing over the next couple of years to adapt and grow our ridership and revenues</a:t>
            </a:r>
          </a:p>
        </p:txBody>
      </p:sp>
      <p:sp>
        <p:nvSpPr>
          <p:cNvPr id="23556" name="Slide Number Placeholder 3"/>
          <p:cNvSpPr>
            <a:spLocks noGrp="1"/>
          </p:cNvSpPr>
          <p:nvPr>
            <p:ph type="sldNum" sz="quarter" idx="5"/>
          </p:nvPr>
        </p:nvSpPr>
        <p:spPr>
          <a:noFill/>
        </p:spPr>
        <p:txBody>
          <a:bodyPr/>
          <a:lstStyle>
            <a:lvl1pPr eaLnBrk="0" hangingPunct="0">
              <a:defRPr>
                <a:solidFill>
                  <a:schemeClr val="tx1"/>
                </a:solidFill>
                <a:latin typeface="Arial" pitchFamily="34" charset="0"/>
              </a:defRPr>
            </a:lvl1pPr>
            <a:lvl2pPr marL="748968" indent="-288065" eaLnBrk="0" hangingPunct="0">
              <a:defRPr>
                <a:solidFill>
                  <a:schemeClr val="tx1"/>
                </a:solidFill>
                <a:latin typeface="Arial" pitchFamily="34" charset="0"/>
              </a:defRPr>
            </a:lvl2pPr>
            <a:lvl3pPr marL="1152258" indent="-230452" eaLnBrk="0" hangingPunct="0">
              <a:defRPr>
                <a:solidFill>
                  <a:schemeClr val="tx1"/>
                </a:solidFill>
                <a:latin typeface="Arial" pitchFamily="34" charset="0"/>
              </a:defRPr>
            </a:lvl3pPr>
            <a:lvl4pPr marL="1613162" indent="-230452" eaLnBrk="0" hangingPunct="0">
              <a:defRPr>
                <a:solidFill>
                  <a:schemeClr val="tx1"/>
                </a:solidFill>
                <a:latin typeface="Arial" pitchFamily="34" charset="0"/>
              </a:defRPr>
            </a:lvl4pPr>
            <a:lvl5pPr marL="2074065" indent="-230452" eaLnBrk="0" hangingPunct="0">
              <a:defRPr>
                <a:solidFill>
                  <a:schemeClr val="tx1"/>
                </a:solidFill>
                <a:latin typeface="Arial" pitchFamily="34" charset="0"/>
              </a:defRPr>
            </a:lvl5pPr>
            <a:lvl6pPr marL="2534968" indent="-230452" eaLnBrk="0" fontAlgn="base" hangingPunct="0">
              <a:spcBef>
                <a:spcPct val="0"/>
              </a:spcBef>
              <a:spcAft>
                <a:spcPct val="0"/>
              </a:spcAft>
              <a:defRPr>
                <a:solidFill>
                  <a:schemeClr val="tx1"/>
                </a:solidFill>
                <a:latin typeface="Arial" pitchFamily="34" charset="0"/>
              </a:defRPr>
            </a:lvl6pPr>
            <a:lvl7pPr marL="2995872" indent="-230452" eaLnBrk="0" fontAlgn="base" hangingPunct="0">
              <a:spcBef>
                <a:spcPct val="0"/>
              </a:spcBef>
              <a:spcAft>
                <a:spcPct val="0"/>
              </a:spcAft>
              <a:defRPr>
                <a:solidFill>
                  <a:schemeClr val="tx1"/>
                </a:solidFill>
                <a:latin typeface="Arial" pitchFamily="34" charset="0"/>
              </a:defRPr>
            </a:lvl7pPr>
            <a:lvl8pPr marL="3456775" indent="-230452" eaLnBrk="0" fontAlgn="base" hangingPunct="0">
              <a:spcBef>
                <a:spcPct val="0"/>
              </a:spcBef>
              <a:spcAft>
                <a:spcPct val="0"/>
              </a:spcAft>
              <a:defRPr>
                <a:solidFill>
                  <a:schemeClr val="tx1"/>
                </a:solidFill>
                <a:latin typeface="Arial" pitchFamily="34" charset="0"/>
              </a:defRPr>
            </a:lvl8pPr>
            <a:lvl9pPr marL="3917678" indent="-230452" eaLnBrk="0" fontAlgn="base" hangingPunct="0">
              <a:spcBef>
                <a:spcPct val="0"/>
              </a:spcBef>
              <a:spcAft>
                <a:spcPct val="0"/>
              </a:spcAft>
              <a:defRPr>
                <a:solidFill>
                  <a:schemeClr val="tx1"/>
                </a:solidFill>
                <a:latin typeface="Arial" pitchFamily="34" charset="0"/>
              </a:defRPr>
            </a:lvl9pPr>
          </a:lstStyle>
          <a:p>
            <a:pPr eaLnBrk="1" hangingPunct="1"/>
            <a:fld id="{C6C760E5-461F-4CD0-A56F-91335D310506}" type="slidenum">
              <a:rPr lang="en-US" smtClean="0"/>
              <a:pPr eaLnBrk="1" hangingPunct="1"/>
              <a:t>2</a:t>
            </a:fld>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8968" indent="-288065" eaLnBrk="0" hangingPunct="0">
              <a:defRPr>
                <a:solidFill>
                  <a:schemeClr val="tx1"/>
                </a:solidFill>
                <a:latin typeface="Arial" charset="0"/>
              </a:defRPr>
            </a:lvl2pPr>
            <a:lvl3pPr marL="1152258" indent="-230452" eaLnBrk="0" hangingPunct="0">
              <a:defRPr>
                <a:solidFill>
                  <a:schemeClr val="tx1"/>
                </a:solidFill>
                <a:latin typeface="Arial" charset="0"/>
              </a:defRPr>
            </a:lvl3pPr>
            <a:lvl4pPr marL="1613162" indent="-230452" eaLnBrk="0" hangingPunct="0">
              <a:defRPr>
                <a:solidFill>
                  <a:schemeClr val="tx1"/>
                </a:solidFill>
                <a:latin typeface="Arial" charset="0"/>
              </a:defRPr>
            </a:lvl4pPr>
            <a:lvl5pPr marL="2074065" indent="-230452" eaLnBrk="0" hangingPunct="0">
              <a:defRPr>
                <a:solidFill>
                  <a:schemeClr val="tx1"/>
                </a:solidFill>
                <a:latin typeface="Arial" charset="0"/>
              </a:defRPr>
            </a:lvl5pPr>
            <a:lvl6pPr marL="2534968" indent="-230452" eaLnBrk="0" fontAlgn="base" hangingPunct="0">
              <a:spcBef>
                <a:spcPct val="0"/>
              </a:spcBef>
              <a:spcAft>
                <a:spcPct val="0"/>
              </a:spcAft>
              <a:defRPr>
                <a:solidFill>
                  <a:schemeClr val="tx1"/>
                </a:solidFill>
                <a:latin typeface="Arial" charset="0"/>
              </a:defRPr>
            </a:lvl6pPr>
            <a:lvl7pPr marL="2995872" indent="-230452" eaLnBrk="0" fontAlgn="base" hangingPunct="0">
              <a:spcBef>
                <a:spcPct val="0"/>
              </a:spcBef>
              <a:spcAft>
                <a:spcPct val="0"/>
              </a:spcAft>
              <a:defRPr>
                <a:solidFill>
                  <a:schemeClr val="tx1"/>
                </a:solidFill>
                <a:latin typeface="Arial" charset="0"/>
              </a:defRPr>
            </a:lvl7pPr>
            <a:lvl8pPr marL="3456775" indent="-230452" eaLnBrk="0" fontAlgn="base" hangingPunct="0">
              <a:spcBef>
                <a:spcPct val="0"/>
              </a:spcBef>
              <a:spcAft>
                <a:spcPct val="0"/>
              </a:spcAft>
              <a:defRPr>
                <a:solidFill>
                  <a:schemeClr val="tx1"/>
                </a:solidFill>
                <a:latin typeface="Arial" charset="0"/>
              </a:defRPr>
            </a:lvl8pPr>
            <a:lvl9pPr marL="3917678" indent="-230452" eaLnBrk="0" fontAlgn="base" hangingPunct="0">
              <a:spcBef>
                <a:spcPct val="0"/>
              </a:spcBef>
              <a:spcAft>
                <a:spcPct val="0"/>
              </a:spcAft>
              <a:defRPr>
                <a:solidFill>
                  <a:schemeClr val="tx1"/>
                </a:solidFill>
                <a:latin typeface="Arial" charset="0"/>
              </a:defRPr>
            </a:lvl9pPr>
          </a:lstStyle>
          <a:p>
            <a:pPr eaLnBrk="1" hangingPunct="1"/>
            <a:fld id="{68DBE9F1-4EBB-4E67-83C2-F361B5A16CEA}" type="slidenum">
              <a:rPr lang="en-US" smtClean="0"/>
              <a:pPr eaLnBrk="1" hangingPunct="1"/>
              <a:t>3</a:t>
            </a:fld>
            <a:endParaRPr lang="en-US" dirty="0" smtClean="0"/>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p:spPr>
        <p:txBody>
          <a:bodyPr/>
          <a:lstStyle/>
          <a:p>
            <a:pPr eaLnBrk="1" hangingPunct="1"/>
            <a:r>
              <a:rPr lang="en-US" dirty="0" smtClean="0"/>
              <a:t>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8968" indent="-288065" eaLnBrk="0" hangingPunct="0">
              <a:defRPr>
                <a:solidFill>
                  <a:schemeClr val="tx1"/>
                </a:solidFill>
                <a:latin typeface="Arial" charset="0"/>
              </a:defRPr>
            </a:lvl2pPr>
            <a:lvl3pPr marL="1152258" indent="-230452" eaLnBrk="0" hangingPunct="0">
              <a:defRPr>
                <a:solidFill>
                  <a:schemeClr val="tx1"/>
                </a:solidFill>
                <a:latin typeface="Arial" charset="0"/>
              </a:defRPr>
            </a:lvl3pPr>
            <a:lvl4pPr marL="1613162" indent="-230452" eaLnBrk="0" hangingPunct="0">
              <a:defRPr>
                <a:solidFill>
                  <a:schemeClr val="tx1"/>
                </a:solidFill>
                <a:latin typeface="Arial" charset="0"/>
              </a:defRPr>
            </a:lvl4pPr>
            <a:lvl5pPr marL="2074065" indent="-230452" eaLnBrk="0" hangingPunct="0">
              <a:defRPr>
                <a:solidFill>
                  <a:schemeClr val="tx1"/>
                </a:solidFill>
                <a:latin typeface="Arial" charset="0"/>
              </a:defRPr>
            </a:lvl5pPr>
            <a:lvl6pPr marL="2534968" indent="-230452" eaLnBrk="0" fontAlgn="base" hangingPunct="0">
              <a:spcBef>
                <a:spcPct val="0"/>
              </a:spcBef>
              <a:spcAft>
                <a:spcPct val="0"/>
              </a:spcAft>
              <a:defRPr>
                <a:solidFill>
                  <a:schemeClr val="tx1"/>
                </a:solidFill>
                <a:latin typeface="Arial" charset="0"/>
              </a:defRPr>
            </a:lvl6pPr>
            <a:lvl7pPr marL="2995872" indent="-230452" eaLnBrk="0" fontAlgn="base" hangingPunct="0">
              <a:spcBef>
                <a:spcPct val="0"/>
              </a:spcBef>
              <a:spcAft>
                <a:spcPct val="0"/>
              </a:spcAft>
              <a:defRPr>
                <a:solidFill>
                  <a:schemeClr val="tx1"/>
                </a:solidFill>
                <a:latin typeface="Arial" charset="0"/>
              </a:defRPr>
            </a:lvl7pPr>
            <a:lvl8pPr marL="3456775" indent="-230452" eaLnBrk="0" fontAlgn="base" hangingPunct="0">
              <a:spcBef>
                <a:spcPct val="0"/>
              </a:spcBef>
              <a:spcAft>
                <a:spcPct val="0"/>
              </a:spcAft>
              <a:defRPr>
                <a:solidFill>
                  <a:schemeClr val="tx1"/>
                </a:solidFill>
                <a:latin typeface="Arial" charset="0"/>
              </a:defRPr>
            </a:lvl8pPr>
            <a:lvl9pPr marL="3917678" indent="-230452" eaLnBrk="0" fontAlgn="base" hangingPunct="0">
              <a:spcBef>
                <a:spcPct val="0"/>
              </a:spcBef>
              <a:spcAft>
                <a:spcPct val="0"/>
              </a:spcAft>
              <a:defRPr>
                <a:solidFill>
                  <a:schemeClr val="tx1"/>
                </a:solidFill>
                <a:latin typeface="Arial" charset="0"/>
              </a:defRPr>
            </a:lvl9pPr>
          </a:lstStyle>
          <a:p>
            <a:pPr eaLnBrk="1" hangingPunct="1"/>
            <a:fld id="{C0A46456-7501-40B8-BF57-7E61EAA36EC4}" type="slidenum">
              <a:rPr lang="en-US" smtClean="0"/>
              <a:pPr eaLnBrk="1" hangingPunct="1"/>
              <a:t>4</a:t>
            </a:fld>
            <a:endParaRPr lang="en-US" dirty="0" smtClean="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p:spPr>
        <p:txBody>
          <a:bodyPr/>
          <a:lstStyle/>
          <a:p>
            <a:pPr eaLnBrk="1" hangingPunct="1"/>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8968" indent="-288065" eaLnBrk="0" hangingPunct="0">
              <a:defRPr>
                <a:solidFill>
                  <a:schemeClr val="tx1"/>
                </a:solidFill>
                <a:latin typeface="Arial" charset="0"/>
              </a:defRPr>
            </a:lvl2pPr>
            <a:lvl3pPr marL="1152258" indent="-230452" eaLnBrk="0" hangingPunct="0">
              <a:defRPr>
                <a:solidFill>
                  <a:schemeClr val="tx1"/>
                </a:solidFill>
                <a:latin typeface="Arial" charset="0"/>
              </a:defRPr>
            </a:lvl3pPr>
            <a:lvl4pPr marL="1613162" indent="-230452" eaLnBrk="0" hangingPunct="0">
              <a:defRPr>
                <a:solidFill>
                  <a:schemeClr val="tx1"/>
                </a:solidFill>
                <a:latin typeface="Arial" charset="0"/>
              </a:defRPr>
            </a:lvl4pPr>
            <a:lvl5pPr marL="2074065" indent="-230452" eaLnBrk="0" hangingPunct="0">
              <a:defRPr>
                <a:solidFill>
                  <a:schemeClr val="tx1"/>
                </a:solidFill>
                <a:latin typeface="Arial" charset="0"/>
              </a:defRPr>
            </a:lvl5pPr>
            <a:lvl6pPr marL="2534968" indent="-230452" eaLnBrk="0" fontAlgn="base" hangingPunct="0">
              <a:spcBef>
                <a:spcPct val="0"/>
              </a:spcBef>
              <a:spcAft>
                <a:spcPct val="0"/>
              </a:spcAft>
              <a:defRPr>
                <a:solidFill>
                  <a:schemeClr val="tx1"/>
                </a:solidFill>
                <a:latin typeface="Arial" charset="0"/>
              </a:defRPr>
            </a:lvl6pPr>
            <a:lvl7pPr marL="2995872" indent="-230452" eaLnBrk="0" fontAlgn="base" hangingPunct="0">
              <a:spcBef>
                <a:spcPct val="0"/>
              </a:spcBef>
              <a:spcAft>
                <a:spcPct val="0"/>
              </a:spcAft>
              <a:defRPr>
                <a:solidFill>
                  <a:schemeClr val="tx1"/>
                </a:solidFill>
                <a:latin typeface="Arial" charset="0"/>
              </a:defRPr>
            </a:lvl7pPr>
            <a:lvl8pPr marL="3456775" indent="-230452" eaLnBrk="0" fontAlgn="base" hangingPunct="0">
              <a:spcBef>
                <a:spcPct val="0"/>
              </a:spcBef>
              <a:spcAft>
                <a:spcPct val="0"/>
              </a:spcAft>
              <a:defRPr>
                <a:solidFill>
                  <a:schemeClr val="tx1"/>
                </a:solidFill>
                <a:latin typeface="Arial" charset="0"/>
              </a:defRPr>
            </a:lvl8pPr>
            <a:lvl9pPr marL="3917678" indent="-230452" eaLnBrk="0" fontAlgn="base" hangingPunct="0">
              <a:spcBef>
                <a:spcPct val="0"/>
              </a:spcBef>
              <a:spcAft>
                <a:spcPct val="0"/>
              </a:spcAft>
              <a:defRPr>
                <a:solidFill>
                  <a:schemeClr val="tx1"/>
                </a:solidFill>
                <a:latin typeface="Arial" charset="0"/>
              </a:defRPr>
            </a:lvl9pPr>
          </a:lstStyle>
          <a:p>
            <a:pPr eaLnBrk="1" hangingPunct="1"/>
            <a:fld id="{179B7386-A10E-453F-A409-FCC504183B88}" type="slidenum">
              <a:rPr lang="en-US" smtClean="0"/>
              <a:pPr eaLnBrk="1" hangingPunct="1"/>
              <a:t>5</a:t>
            </a:fld>
            <a:endParaRPr lang="en-US" dirty="0" smtClean="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p:spPr>
        <p:txBody>
          <a:bodyPr/>
          <a:lstStyle/>
          <a:p>
            <a:pPr eaLnBrk="1" hangingPunct="1"/>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8968" indent="-288065" eaLnBrk="0" hangingPunct="0">
              <a:defRPr>
                <a:solidFill>
                  <a:schemeClr val="tx1"/>
                </a:solidFill>
                <a:latin typeface="Arial" charset="0"/>
              </a:defRPr>
            </a:lvl2pPr>
            <a:lvl3pPr marL="1152258" indent="-230452" eaLnBrk="0" hangingPunct="0">
              <a:defRPr>
                <a:solidFill>
                  <a:schemeClr val="tx1"/>
                </a:solidFill>
                <a:latin typeface="Arial" charset="0"/>
              </a:defRPr>
            </a:lvl3pPr>
            <a:lvl4pPr marL="1613162" indent="-230452" eaLnBrk="0" hangingPunct="0">
              <a:defRPr>
                <a:solidFill>
                  <a:schemeClr val="tx1"/>
                </a:solidFill>
                <a:latin typeface="Arial" charset="0"/>
              </a:defRPr>
            </a:lvl4pPr>
            <a:lvl5pPr marL="2074065" indent="-230452" eaLnBrk="0" hangingPunct="0">
              <a:defRPr>
                <a:solidFill>
                  <a:schemeClr val="tx1"/>
                </a:solidFill>
                <a:latin typeface="Arial" charset="0"/>
              </a:defRPr>
            </a:lvl5pPr>
            <a:lvl6pPr marL="2534968" indent="-230452" eaLnBrk="0" fontAlgn="base" hangingPunct="0">
              <a:spcBef>
                <a:spcPct val="0"/>
              </a:spcBef>
              <a:spcAft>
                <a:spcPct val="0"/>
              </a:spcAft>
              <a:defRPr>
                <a:solidFill>
                  <a:schemeClr val="tx1"/>
                </a:solidFill>
                <a:latin typeface="Arial" charset="0"/>
              </a:defRPr>
            </a:lvl6pPr>
            <a:lvl7pPr marL="2995872" indent="-230452" eaLnBrk="0" fontAlgn="base" hangingPunct="0">
              <a:spcBef>
                <a:spcPct val="0"/>
              </a:spcBef>
              <a:spcAft>
                <a:spcPct val="0"/>
              </a:spcAft>
              <a:defRPr>
                <a:solidFill>
                  <a:schemeClr val="tx1"/>
                </a:solidFill>
                <a:latin typeface="Arial" charset="0"/>
              </a:defRPr>
            </a:lvl7pPr>
            <a:lvl8pPr marL="3456775" indent="-230452" eaLnBrk="0" fontAlgn="base" hangingPunct="0">
              <a:spcBef>
                <a:spcPct val="0"/>
              </a:spcBef>
              <a:spcAft>
                <a:spcPct val="0"/>
              </a:spcAft>
              <a:defRPr>
                <a:solidFill>
                  <a:schemeClr val="tx1"/>
                </a:solidFill>
                <a:latin typeface="Arial" charset="0"/>
              </a:defRPr>
            </a:lvl8pPr>
            <a:lvl9pPr marL="3917678" indent="-230452" eaLnBrk="0" fontAlgn="base" hangingPunct="0">
              <a:spcBef>
                <a:spcPct val="0"/>
              </a:spcBef>
              <a:spcAft>
                <a:spcPct val="0"/>
              </a:spcAft>
              <a:defRPr>
                <a:solidFill>
                  <a:schemeClr val="tx1"/>
                </a:solidFill>
                <a:latin typeface="Arial" charset="0"/>
              </a:defRPr>
            </a:lvl9pPr>
          </a:lstStyle>
          <a:p>
            <a:pPr eaLnBrk="1" hangingPunct="1"/>
            <a:fld id="{179B7386-A10E-453F-A409-FCC504183B88}" type="slidenum">
              <a:rPr lang="en-US" smtClean="0"/>
              <a:pPr eaLnBrk="1" hangingPunct="1"/>
              <a:t>6</a:t>
            </a:fld>
            <a:endParaRPr lang="en-US" dirty="0" smtClean="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p:spPr>
        <p:txBody>
          <a:bodyPr/>
          <a:lstStyle/>
          <a:p>
            <a:pPr eaLnBrk="1" hangingPunct="1"/>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9" descr="AmtrakLogoVertica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705600" y="592138"/>
            <a:ext cx="2438400" cy="1312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7"/>
          <p:cNvSpPr>
            <a:spLocks noChangeArrowheads="1"/>
          </p:cNvSpPr>
          <p:nvPr userDrawn="1"/>
        </p:nvSpPr>
        <p:spPr bwMode="auto">
          <a:xfrm>
            <a:off x="0" y="0"/>
            <a:ext cx="9144000" cy="609600"/>
          </a:xfrm>
          <a:prstGeom prst="rect">
            <a:avLst/>
          </a:prstGeom>
          <a:solidFill>
            <a:srgbClr val="00486C"/>
          </a:solidFill>
          <a:ln w="9525">
            <a:solidFill>
              <a:srgbClr val="00486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098" name="Rectangle 2"/>
          <p:cNvSpPr>
            <a:spLocks noGrp="1" noChangeArrowheads="1"/>
          </p:cNvSpPr>
          <p:nvPr>
            <p:ph type="ctrTitle"/>
          </p:nvPr>
        </p:nvSpPr>
        <p:spPr>
          <a:xfrm>
            <a:off x="3886200" y="2130425"/>
            <a:ext cx="4572000" cy="2289175"/>
          </a:xfrm>
        </p:spPr>
        <p:txBody>
          <a:bodyPr/>
          <a:lstStyle>
            <a:lvl1pPr algn="r">
              <a:defRPr>
                <a:solidFill>
                  <a:srgbClr val="00486C"/>
                </a:solidFill>
              </a:defRPr>
            </a:lvl1pPr>
          </a:lstStyle>
          <a:p>
            <a:pPr lvl="0"/>
            <a:r>
              <a:rPr lang="en-US" noProof="0" smtClean="0"/>
              <a:t>Click to edit Master title style</a:t>
            </a:r>
          </a:p>
        </p:txBody>
      </p:sp>
      <p:sp>
        <p:nvSpPr>
          <p:cNvPr id="4099" name="Rectangle 3"/>
          <p:cNvSpPr>
            <a:spLocks noGrp="1" noChangeArrowheads="1"/>
          </p:cNvSpPr>
          <p:nvPr>
            <p:ph type="subTitle" idx="1"/>
          </p:nvPr>
        </p:nvSpPr>
        <p:spPr>
          <a:xfrm>
            <a:off x="3886200" y="4876800"/>
            <a:ext cx="4572000" cy="762000"/>
          </a:xfrm>
        </p:spPr>
        <p:txBody>
          <a:bodyPr/>
          <a:lstStyle>
            <a:lvl1pPr marL="0" indent="0" algn="ctr">
              <a:buFontTx/>
              <a:buNone/>
              <a:defRPr>
                <a:solidFill>
                  <a:srgbClr val="008080"/>
                </a:solidFill>
              </a:defRPr>
            </a:lvl1pPr>
          </a:lstStyle>
          <a:p>
            <a:pPr lvl="0"/>
            <a:r>
              <a:rPr lang="en-US" noProof="0" smtClean="0"/>
              <a:t>Click to edit Master subtitle style</a:t>
            </a:r>
          </a:p>
        </p:txBody>
      </p:sp>
      <p:sp>
        <p:nvSpPr>
          <p:cNvPr id="6" name="Rectangle 4"/>
          <p:cNvSpPr>
            <a:spLocks noGrp="1" noChangeArrowheads="1"/>
          </p:cNvSpPr>
          <p:nvPr>
            <p:ph type="dt" sz="half" idx="10"/>
          </p:nvPr>
        </p:nvSpPr>
        <p:spPr bwMode="auto">
          <a:xfrm>
            <a:off x="457200" y="6245225"/>
            <a:ext cx="2133600" cy="47625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mn-lt"/>
              </a:defRPr>
            </a:lvl1pPr>
          </a:lstStyle>
          <a:p>
            <a:pPr>
              <a:defRPr/>
            </a:pPr>
            <a:endParaRPr lang="en-US" dirty="0"/>
          </a:p>
        </p:txBody>
      </p:sp>
      <p:sp>
        <p:nvSpPr>
          <p:cNvPr id="7" name="Rectangle 5"/>
          <p:cNvSpPr>
            <a:spLocks noGrp="1" noChangeArrowheads="1"/>
          </p:cNvSpPr>
          <p:nvPr>
            <p:ph type="ftr" sz="quarter" idx="11"/>
          </p:nvPr>
        </p:nvSpPr>
        <p:spPr/>
        <p:txBody>
          <a:bodyPr/>
          <a:lstStyle>
            <a:lvl1pPr>
              <a:defRPr/>
            </a:lvl1pPr>
          </a:lstStyle>
          <a:p>
            <a:pPr>
              <a:defRPr/>
            </a:pPr>
            <a:endParaRPr lang="en-US" dirty="0"/>
          </a:p>
        </p:txBody>
      </p:sp>
      <p:sp>
        <p:nvSpPr>
          <p:cNvPr id="8" name="Rectangle 6"/>
          <p:cNvSpPr>
            <a:spLocks noGrp="1" noChangeArrowheads="1"/>
          </p:cNvSpPr>
          <p:nvPr>
            <p:ph type="sldNum" sz="quarter" idx="12"/>
          </p:nvPr>
        </p:nvSpPr>
        <p:spPr bwMode="auto">
          <a:xfrm>
            <a:off x="6553200" y="6245225"/>
            <a:ext cx="2133600" cy="47625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mn-lt"/>
              </a:defRPr>
            </a:lvl1pPr>
          </a:lstStyle>
          <a:p>
            <a:pPr>
              <a:defRPr/>
            </a:pPr>
            <a:fld id="{94D36F2E-1447-4DDE-B244-146DE5467748}" type="slidenum">
              <a:rPr lang="en-US"/>
              <a:pPr>
                <a:defRPr/>
              </a:pPr>
              <a:t>‹#›</a:t>
            </a:fld>
            <a:endParaRPr lang="en-US" dirty="0"/>
          </a:p>
        </p:txBody>
      </p:sp>
    </p:spTree>
    <p:extLst>
      <p:ext uri="{BB962C8B-B14F-4D97-AF65-F5344CB8AC3E}">
        <p14:creationId xmlns:p14="http://schemas.microsoft.com/office/powerpoint/2010/main" val="36106587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US" dirty="0"/>
          </a:p>
        </p:txBody>
      </p:sp>
    </p:spTree>
    <p:extLst>
      <p:ext uri="{BB962C8B-B14F-4D97-AF65-F5344CB8AC3E}">
        <p14:creationId xmlns:p14="http://schemas.microsoft.com/office/powerpoint/2010/main" val="17574798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72250" y="152400"/>
            <a:ext cx="2114550" cy="5973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152400"/>
            <a:ext cx="6191250" cy="5973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US" dirty="0"/>
          </a:p>
        </p:txBody>
      </p:sp>
    </p:spTree>
    <p:extLst>
      <p:ext uri="{BB962C8B-B14F-4D97-AF65-F5344CB8AC3E}">
        <p14:creationId xmlns:p14="http://schemas.microsoft.com/office/powerpoint/2010/main" val="41017478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US" dirty="0"/>
          </a:p>
        </p:txBody>
      </p:sp>
    </p:spTree>
    <p:extLst>
      <p:ext uri="{BB962C8B-B14F-4D97-AF65-F5344CB8AC3E}">
        <p14:creationId xmlns:p14="http://schemas.microsoft.com/office/powerpoint/2010/main" val="531051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endParaRPr lang="en-US" dirty="0"/>
          </a:p>
        </p:txBody>
      </p:sp>
    </p:spTree>
    <p:extLst>
      <p:ext uri="{BB962C8B-B14F-4D97-AF65-F5344CB8AC3E}">
        <p14:creationId xmlns:p14="http://schemas.microsoft.com/office/powerpoint/2010/main" val="4806975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ln/>
        </p:spPr>
        <p:txBody>
          <a:bodyPr/>
          <a:lstStyle>
            <a:lvl1pPr>
              <a:defRPr/>
            </a:lvl1pPr>
          </a:lstStyle>
          <a:p>
            <a:pPr>
              <a:defRPr/>
            </a:pPr>
            <a:endParaRPr lang="en-US" dirty="0"/>
          </a:p>
        </p:txBody>
      </p:sp>
    </p:spTree>
    <p:extLst>
      <p:ext uri="{BB962C8B-B14F-4D97-AF65-F5344CB8AC3E}">
        <p14:creationId xmlns:p14="http://schemas.microsoft.com/office/powerpoint/2010/main" val="16443913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ftr" sz="quarter" idx="10"/>
          </p:nvPr>
        </p:nvSpPr>
        <p:spPr>
          <a:ln/>
        </p:spPr>
        <p:txBody>
          <a:bodyPr/>
          <a:lstStyle>
            <a:lvl1pPr>
              <a:defRPr/>
            </a:lvl1pPr>
          </a:lstStyle>
          <a:p>
            <a:pPr>
              <a:defRPr/>
            </a:pPr>
            <a:endParaRPr lang="en-US" dirty="0"/>
          </a:p>
        </p:txBody>
      </p:sp>
    </p:spTree>
    <p:extLst>
      <p:ext uri="{BB962C8B-B14F-4D97-AF65-F5344CB8AC3E}">
        <p14:creationId xmlns:p14="http://schemas.microsoft.com/office/powerpoint/2010/main" val="92824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ln/>
        </p:spPr>
        <p:txBody>
          <a:bodyPr/>
          <a:lstStyle>
            <a:lvl1pPr>
              <a:defRPr/>
            </a:lvl1pPr>
          </a:lstStyle>
          <a:p>
            <a:pPr>
              <a:defRPr/>
            </a:pPr>
            <a:endParaRPr lang="en-US" dirty="0"/>
          </a:p>
        </p:txBody>
      </p:sp>
    </p:spTree>
    <p:extLst>
      <p:ext uri="{BB962C8B-B14F-4D97-AF65-F5344CB8AC3E}">
        <p14:creationId xmlns:p14="http://schemas.microsoft.com/office/powerpoint/2010/main" val="446833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endParaRPr lang="en-US" dirty="0"/>
          </a:p>
        </p:txBody>
      </p:sp>
    </p:spTree>
    <p:extLst>
      <p:ext uri="{BB962C8B-B14F-4D97-AF65-F5344CB8AC3E}">
        <p14:creationId xmlns:p14="http://schemas.microsoft.com/office/powerpoint/2010/main" val="3228026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endParaRPr lang="en-US" dirty="0"/>
          </a:p>
        </p:txBody>
      </p:sp>
    </p:spTree>
    <p:extLst>
      <p:ext uri="{BB962C8B-B14F-4D97-AF65-F5344CB8AC3E}">
        <p14:creationId xmlns:p14="http://schemas.microsoft.com/office/powerpoint/2010/main" val="25006161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endParaRPr lang="en-US" dirty="0"/>
          </a:p>
        </p:txBody>
      </p:sp>
    </p:spTree>
    <p:extLst>
      <p:ext uri="{BB962C8B-B14F-4D97-AF65-F5344CB8AC3E}">
        <p14:creationId xmlns:p14="http://schemas.microsoft.com/office/powerpoint/2010/main" val="2028355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7"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mn-lt"/>
              </a:defRPr>
            </a:lvl1pPr>
          </a:lstStyle>
          <a:p>
            <a:pPr>
              <a:defRPr/>
            </a:pPr>
            <a:endParaRPr lang="en-US" dirty="0"/>
          </a:p>
        </p:txBody>
      </p:sp>
      <p:sp>
        <p:nvSpPr>
          <p:cNvPr id="1028" name="AutoShape 7"/>
          <p:cNvSpPr>
            <a:spLocks noChangeArrowheads="1"/>
          </p:cNvSpPr>
          <p:nvPr userDrawn="1"/>
        </p:nvSpPr>
        <p:spPr bwMode="auto">
          <a:xfrm>
            <a:off x="0" y="-228600"/>
            <a:ext cx="6400800" cy="1447800"/>
          </a:xfrm>
          <a:prstGeom prst="roundRect">
            <a:avLst>
              <a:gd name="adj" fmla="val 16667"/>
            </a:avLst>
          </a:prstGeom>
          <a:solidFill>
            <a:srgbClr val="00486C"/>
          </a:solidFill>
          <a:ln w="9525">
            <a:solidFill>
              <a:srgbClr val="00486C"/>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029" name="Rectangle 2"/>
          <p:cNvSpPr>
            <a:spLocks noGrp="1" noChangeArrowheads="1"/>
          </p:cNvSpPr>
          <p:nvPr>
            <p:ph type="title"/>
          </p:nvPr>
        </p:nvSpPr>
        <p:spPr bwMode="auto">
          <a:xfrm>
            <a:off x="228600" y="152400"/>
            <a:ext cx="59436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pic>
        <p:nvPicPr>
          <p:cNvPr id="1030" name="Picture 8" descr="AmtrakLogoVertical"/>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705600" y="0"/>
            <a:ext cx="2438400" cy="1312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1" name="Text Box 9"/>
          <p:cNvSpPr txBox="1">
            <a:spLocks noChangeArrowheads="1"/>
          </p:cNvSpPr>
          <p:nvPr userDrawn="1"/>
        </p:nvSpPr>
        <p:spPr bwMode="auto">
          <a:xfrm>
            <a:off x="8153400" y="6289675"/>
            <a:ext cx="533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fld id="{DB535450-1DD2-446D-B682-118EFA180FA2}" type="slidenum">
              <a:rPr lang="en-US" smtClean="0">
                <a:latin typeface="Frutiger 55 Roman" pitchFamily="34" charset="0"/>
              </a:rPr>
              <a:pPr algn="ctr" eaLnBrk="1" hangingPunct="1">
                <a:defRPr/>
              </a:pPr>
              <a:t>‹#›</a:t>
            </a:fld>
            <a:endParaRPr lang="en-US" dirty="0" smtClean="0">
              <a:latin typeface="Frutiger 55 Roman" pitchFamily="34" charset="0"/>
            </a:endParaRPr>
          </a:p>
        </p:txBody>
      </p:sp>
    </p:spTree>
  </p:cSld>
  <p:clrMap bg1="lt1" tx1="dk1" bg2="lt2" tx2="dk2" accent1="accent1" accent2="accent2" accent3="accent3" accent4="accent4" accent5="accent5" accent6="accent6" hlink="hlink" folHlink="folHlink"/>
  <p:sldLayoutIdLst>
    <p:sldLayoutId id="2147483842" r:id="rId1"/>
    <p:sldLayoutId id="2147483831" r:id="rId2"/>
    <p:sldLayoutId id="2147483832" r:id="rId3"/>
    <p:sldLayoutId id="2147483833" r:id="rId4"/>
    <p:sldLayoutId id="2147483834" r:id="rId5"/>
    <p:sldLayoutId id="2147483835" r:id="rId6"/>
    <p:sldLayoutId id="2147483836" r:id="rId7"/>
    <p:sldLayoutId id="2147483837" r:id="rId8"/>
    <p:sldLayoutId id="2147483838" r:id="rId9"/>
    <p:sldLayoutId id="2147483839" r:id="rId10"/>
    <p:sldLayoutId id="2147483840" r:id="rId11"/>
  </p:sldLayoutIdLst>
  <p:txStyles>
    <p:titleStyle>
      <a:lvl1pPr algn="ctr" rtl="0" eaLnBrk="0" fontAlgn="base" hangingPunct="0">
        <a:spcBef>
          <a:spcPct val="0"/>
        </a:spcBef>
        <a:spcAft>
          <a:spcPct val="0"/>
        </a:spcAft>
        <a:defRPr sz="4400">
          <a:solidFill>
            <a:schemeClr val="bg1"/>
          </a:solidFill>
          <a:latin typeface="+mj-lt"/>
          <a:ea typeface="+mj-ea"/>
          <a:cs typeface="+mj-cs"/>
        </a:defRPr>
      </a:lvl1pPr>
      <a:lvl2pPr algn="ctr" rtl="0" eaLnBrk="0" fontAlgn="base" hangingPunct="0">
        <a:spcBef>
          <a:spcPct val="0"/>
        </a:spcBef>
        <a:spcAft>
          <a:spcPct val="0"/>
        </a:spcAft>
        <a:defRPr sz="4400">
          <a:solidFill>
            <a:schemeClr val="bg1"/>
          </a:solidFill>
          <a:latin typeface="Frutiger 55 Roman" pitchFamily="34" charset="0"/>
        </a:defRPr>
      </a:lvl2pPr>
      <a:lvl3pPr algn="ctr" rtl="0" eaLnBrk="0" fontAlgn="base" hangingPunct="0">
        <a:spcBef>
          <a:spcPct val="0"/>
        </a:spcBef>
        <a:spcAft>
          <a:spcPct val="0"/>
        </a:spcAft>
        <a:defRPr sz="4400">
          <a:solidFill>
            <a:schemeClr val="bg1"/>
          </a:solidFill>
          <a:latin typeface="Frutiger 55 Roman" pitchFamily="34" charset="0"/>
        </a:defRPr>
      </a:lvl3pPr>
      <a:lvl4pPr algn="ctr" rtl="0" eaLnBrk="0" fontAlgn="base" hangingPunct="0">
        <a:spcBef>
          <a:spcPct val="0"/>
        </a:spcBef>
        <a:spcAft>
          <a:spcPct val="0"/>
        </a:spcAft>
        <a:defRPr sz="4400">
          <a:solidFill>
            <a:schemeClr val="bg1"/>
          </a:solidFill>
          <a:latin typeface="Frutiger 55 Roman" pitchFamily="34" charset="0"/>
        </a:defRPr>
      </a:lvl4pPr>
      <a:lvl5pPr algn="ctr" rtl="0" eaLnBrk="0" fontAlgn="base" hangingPunct="0">
        <a:spcBef>
          <a:spcPct val="0"/>
        </a:spcBef>
        <a:spcAft>
          <a:spcPct val="0"/>
        </a:spcAft>
        <a:defRPr sz="4400">
          <a:solidFill>
            <a:schemeClr val="bg1"/>
          </a:solidFill>
          <a:latin typeface="Frutiger 55 Roman" pitchFamily="34" charset="0"/>
        </a:defRPr>
      </a:lvl5pPr>
      <a:lvl6pPr marL="457200" algn="ctr" rtl="0" fontAlgn="base">
        <a:spcBef>
          <a:spcPct val="0"/>
        </a:spcBef>
        <a:spcAft>
          <a:spcPct val="0"/>
        </a:spcAft>
        <a:defRPr sz="4400">
          <a:solidFill>
            <a:schemeClr val="bg1"/>
          </a:solidFill>
          <a:latin typeface="Frutiger 55 Roman" pitchFamily="34" charset="0"/>
        </a:defRPr>
      </a:lvl6pPr>
      <a:lvl7pPr marL="914400" algn="ctr" rtl="0" fontAlgn="base">
        <a:spcBef>
          <a:spcPct val="0"/>
        </a:spcBef>
        <a:spcAft>
          <a:spcPct val="0"/>
        </a:spcAft>
        <a:defRPr sz="4400">
          <a:solidFill>
            <a:schemeClr val="bg1"/>
          </a:solidFill>
          <a:latin typeface="Frutiger 55 Roman" pitchFamily="34" charset="0"/>
        </a:defRPr>
      </a:lvl7pPr>
      <a:lvl8pPr marL="1371600" algn="ctr" rtl="0" fontAlgn="base">
        <a:spcBef>
          <a:spcPct val="0"/>
        </a:spcBef>
        <a:spcAft>
          <a:spcPct val="0"/>
        </a:spcAft>
        <a:defRPr sz="4400">
          <a:solidFill>
            <a:schemeClr val="bg1"/>
          </a:solidFill>
          <a:latin typeface="Frutiger 55 Roman" pitchFamily="34" charset="0"/>
        </a:defRPr>
      </a:lvl8pPr>
      <a:lvl9pPr marL="1828800" algn="ctr" rtl="0" fontAlgn="base">
        <a:spcBef>
          <a:spcPct val="0"/>
        </a:spcBef>
        <a:spcAft>
          <a:spcPct val="0"/>
        </a:spcAft>
        <a:defRPr sz="4400">
          <a:solidFill>
            <a:schemeClr val="bg1"/>
          </a:solidFill>
          <a:latin typeface="Frutiger 55 Roman"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5715000" y="2130425"/>
            <a:ext cx="3429000" cy="2746375"/>
          </a:xfrm>
        </p:spPr>
        <p:txBody>
          <a:bodyPr/>
          <a:lstStyle/>
          <a:p>
            <a:pPr eaLnBrk="1" hangingPunct="1"/>
            <a:r>
              <a:rPr lang="en-US" sz="3600" dirty="0" smtClean="0">
                <a:solidFill>
                  <a:schemeClr val="tx1"/>
                </a:solidFill>
              </a:rPr>
              <a:t>Amtrak’s State Supported Business Line</a:t>
            </a:r>
          </a:p>
        </p:txBody>
      </p:sp>
      <p:sp>
        <p:nvSpPr>
          <p:cNvPr id="3075" name="Rectangle 3"/>
          <p:cNvSpPr>
            <a:spLocks noGrp="1" noChangeArrowheads="1"/>
          </p:cNvSpPr>
          <p:nvPr>
            <p:ph type="subTitle" idx="1"/>
          </p:nvPr>
        </p:nvSpPr>
        <p:spPr>
          <a:xfrm>
            <a:off x="6248400" y="5105400"/>
            <a:ext cx="3352800" cy="762000"/>
          </a:xfrm>
        </p:spPr>
        <p:txBody>
          <a:bodyPr/>
          <a:lstStyle/>
          <a:p>
            <a:pPr algn="l" eaLnBrk="1" hangingPunct="1"/>
            <a:r>
              <a:rPr lang="en-US" sz="2400" dirty="0" smtClean="0">
                <a:solidFill>
                  <a:srgbClr val="CC0000"/>
                </a:solidFill>
              </a:rPr>
              <a:t>Suzanne Fike, </a:t>
            </a:r>
          </a:p>
          <a:p>
            <a:pPr algn="l" eaLnBrk="1" hangingPunct="1"/>
            <a:r>
              <a:rPr lang="en-US" sz="2400" dirty="0" smtClean="0">
                <a:solidFill>
                  <a:srgbClr val="CC0000"/>
                </a:solidFill>
              </a:rPr>
              <a:t>Business Controller, State Supported Services</a:t>
            </a: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2209800"/>
            <a:ext cx="5814239" cy="3566504"/>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5943600" cy="1143000"/>
          </a:xfrm>
        </p:spPr>
        <p:txBody>
          <a:bodyPr/>
          <a:lstStyle/>
          <a:p>
            <a:r>
              <a:rPr lang="en-US" sz="3600" dirty="0"/>
              <a:t>2013 Partner Satisfaction </a:t>
            </a:r>
            <a:r>
              <a:rPr lang="en-US" sz="3600" dirty="0" smtClean="0"/>
              <a:t>Survey (continued)</a:t>
            </a:r>
            <a:endParaRPr lang="en-US" sz="3600" dirty="0"/>
          </a:p>
        </p:txBody>
      </p:sp>
      <p:sp>
        <p:nvSpPr>
          <p:cNvPr id="3" name="Content Placeholder 2"/>
          <p:cNvSpPr>
            <a:spLocks noGrp="1"/>
          </p:cNvSpPr>
          <p:nvPr>
            <p:ph idx="1"/>
          </p:nvPr>
        </p:nvSpPr>
        <p:spPr/>
        <p:txBody>
          <a:bodyPr/>
          <a:lstStyle/>
          <a:p>
            <a:r>
              <a:rPr lang="en-US" sz="1800" dirty="0" smtClean="0"/>
              <a:t>Inconsistent Customer Service</a:t>
            </a:r>
          </a:p>
          <a:p>
            <a:pPr lvl="1"/>
            <a:r>
              <a:rPr lang="en-US" sz="1800" dirty="0" smtClean="0"/>
              <a:t>Over the past year Amtrak has been developing a comprehensive Customer Service training program.</a:t>
            </a:r>
          </a:p>
          <a:p>
            <a:pPr lvl="1"/>
            <a:r>
              <a:rPr lang="en-US" sz="1800" dirty="0" smtClean="0"/>
              <a:t>Beginning in the spring of FY2015 Amtrak will launch this training to every employee</a:t>
            </a:r>
          </a:p>
          <a:p>
            <a:pPr lvl="1"/>
            <a:r>
              <a:rPr lang="en-US" sz="1800" dirty="0" smtClean="0"/>
              <a:t>Front line supervision will be trained first so that positive behavior can be reinforced as the program is rolled out to all crafts including mechanical.</a:t>
            </a:r>
            <a:endParaRPr lang="en-US" sz="1800" dirty="0"/>
          </a:p>
          <a:p>
            <a:r>
              <a:rPr lang="en-US" sz="1800" dirty="0"/>
              <a:t>Marketing </a:t>
            </a:r>
            <a:r>
              <a:rPr lang="en-US" sz="1800" dirty="0" smtClean="0"/>
              <a:t>– Better Communication of Marketing Campaigns/Initiatives</a:t>
            </a:r>
          </a:p>
          <a:p>
            <a:pPr lvl="1"/>
            <a:r>
              <a:rPr lang="en-US" sz="1800" dirty="0" smtClean="0"/>
              <a:t>State Marketing Advisory Council concept was introduce to all State partners in July 2014 and will be implemented this fall.</a:t>
            </a:r>
          </a:p>
          <a:p>
            <a:pPr lvl="1"/>
            <a:r>
              <a:rPr lang="en-US" sz="1800" dirty="0" smtClean="0"/>
              <a:t>Web based marketing tool that will allow States to customize templates with local branding for route marketing.</a:t>
            </a:r>
          </a:p>
          <a:p>
            <a:r>
              <a:rPr lang="en-US" sz="2200" dirty="0" smtClean="0"/>
              <a:t>October/November 2014 annual Partner Satisfaction Survey </a:t>
            </a:r>
          </a:p>
          <a:p>
            <a:pPr lvl="1"/>
            <a:r>
              <a:rPr lang="en-US" sz="1800" dirty="0" smtClean="0"/>
              <a:t>Additional smaller survey for annual operating agreement negotiation process</a:t>
            </a:r>
          </a:p>
          <a:p>
            <a:endParaRPr lang="en-US" sz="1800" dirty="0" smtClean="0"/>
          </a:p>
          <a:p>
            <a:pPr marL="914400" lvl="2" indent="0">
              <a:buNone/>
            </a:pPr>
            <a:endParaRPr lang="en-US" sz="1000" dirty="0" smtClean="0"/>
          </a:p>
          <a:p>
            <a:pPr marL="457200" lvl="1" indent="0">
              <a:buNone/>
            </a:pPr>
            <a:r>
              <a:rPr lang="en-US" sz="1400" dirty="0" smtClean="0"/>
              <a:t>	</a:t>
            </a:r>
          </a:p>
          <a:p>
            <a:pPr marL="0" indent="0">
              <a:buNone/>
            </a:pPr>
            <a:endParaRPr lang="en-US" dirty="0"/>
          </a:p>
        </p:txBody>
      </p:sp>
    </p:spTree>
    <p:extLst>
      <p:ext uri="{BB962C8B-B14F-4D97-AF65-F5344CB8AC3E}">
        <p14:creationId xmlns:p14="http://schemas.microsoft.com/office/powerpoint/2010/main" val="3300301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Timely Customer Satisfaction Surveys Coming in FY15</a:t>
            </a:r>
            <a:endParaRPr lang="en-US" sz="3200" dirty="0"/>
          </a:p>
        </p:txBody>
      </p:sp>
      <p:sp>
        <p:nvSpPr>
          <p:cNvPr id="3" name="Content Placeholder 2"/>
          <p:cNvSpPr>
            <a:spLocks noGrp="1"/>
          </p:cNvSpPr>
          <p:nvPr>
            <p:ph idx="1"/>
          </p:nvPr>
        </p:nvSpPr>
        <p:spPr/>
        <p:txBody>
          <a:bodyPr/>
          <a:lstStyle/>
          <a:p>
            <a:r>
              <a:rPr lang="en-US" sz="1800" dirty="0"/>
              <a:t>CSI/eCSI</a:t>
            </a:r>
          </a:p>
          <a:p>
            <a:pPr lvl="1"/>
            <a:r>
              <a:rPr lang="en-US" sz="1800" dirty="0"/>
              <a:t>OCT 2014 replace CSI with </a:t>
            </a:r>
            <a:r>
              <a:rPr lang="en-US" sz="1800" dirty="0" smtClean="0"/>
              <a:t>eCSI</a:t>
            </a:r>
          </a:p>
          <a:p>
            <a:pPr lvl="1"/>
            <a:r>
              <a:rPr lang="en-US" sz="1800" dirty="0" smtClean="0"/>
              <a:t>Amtrak has fielded CSI and eCSI in parallel during FY14 to understand our options, costs and benefits</a:t>
            </a:r>
          </a:p>
          <a:p>
            <a:pPr lvl="1"/>
            <a:r>
              <a:rPr lang="en-US" sz="1800" dirty="0" smtClean="0"/>
              <a:t>18,500 Monthly CSI surveys were mailed out compared to 56,000 eCSI emailed.</a:t>
            </a:r>
          </a:p>
          <a:p>
            <a:pPr lvl="1"/>
            <a:r>
              <a:rPr lang="en-US" sz="1800" dirty="0" smtClean="0"/>
              <a:t>Time from trip to survey for CSI was 2 to 6 weeks while eCSI was 3 to 9 days.</a:t>
            </a:r>
          </a:p>
          <a:p>
            <a:pPr lvl="1"/>
            <a:r>
              <a:rPr lang="en-US" sz="1800" dirty="0" smtClean="0"/>
              <a:t>CSI respondents are heavily weighted to older travelers (77% are over 55)</a:t>
            </a:r>
          </a:p>
          <a:p>
            <a:pPr lvl="1"/>
            <a:r>
              <a:rPr lang="en-US" sz="1800" dirty="0" smtClean="0"/>
              <a:t>Based on ridership profiles the age distribution for eCSI is much closer to Amtrak customer.</a:t>
            </a:r>
          </a:p>
          <a:p>
            <a:pPr lvl="1"/>
            <a:r>
              <a:rPr lang="en-US" sz="1800" dirty="0" smtClean="0"/>
              <a:t>As expected, overall satisfaction scores for eCSI were lower (77%) than CSI (82%)</a:t>
            </a:r>
            <a:endParaRPr lang="en-US" sz="1800" dirty="0"/>
          </a:p>
        </p:txBody>
      </p:sp>
    </p:spTree>
    <p:extLst>
      <p:ext uri="{BB962C8B-B14F-4D97-AF65-F5344CB8AC3E}">
        <p14:creationId xmlns:p14="http://schemas.microsoft.com/office/powerpoint/2010/main" val="31616504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9"/>
          <p:cNvSpPr>
            <a:spLocks noGrp="1" noChangeArrowheads="1"/>
          </p:cNvSpPr>
          <p:nvPr>
            <p:ph type="title"/>
          </p:nvPr>
        </p:nvSpPr>
        <p:spPr/>
        <p:txBody>
          <a:bodyPr/>
          <a:lstStyle/>
          <a:p>
            <a:r>
              <a:rPr lang="en-US" altLang="en-US" sz="3600" dirty="0" smtClean="0"/>
              <a:t>Benefits of replacing               mailed CSI survey</a:t>
            </a:r>
          </a:p>
        </p:txBody>
      </p:sp>
      <p:sp>
        <p:nvSpPr>
          <p:cNvPr id="5" name="Content Placeholder 1"/>
          <p:cNvSpPr>
            <a:spLocks noGrp="1"/>
          </p:cNvSpPr>
          <p:nvPr>
            <p:ph idx="1"/>
          </p:nvPr>
        </p:nvSpPr>
        <p:spPr/>
        <p:txBody>
          <a:bodyPr>
            <a:normAutofit fontScale="77500" lnSpcReduction="20000"/>
          </a:bodyPr>
          <a:lstStyle/>
          <a:p>
            <a:r>
              <a:rPr lang="en-US" sz="2900" b="1" dirty="0" smtClean="0"/>
              <a:t>Shorter time between trip and survey receipt</a:t>
            </a:r>
            <a:r>
              <a:rPr lang="en-US" sz="2900" dirty="0" smtClean="0"/>
              <a:t>: </a:t>
            </a:r>
            <a:r>
              <a:rPr lang="en-US" sz="2900" b="0" dirty="0" smtClean="0"/>
              <a:t>email significantly reduces the average number of days between the trip and when the customer receives the survey.</a:t>
            </a:r>
          </a:p>
          <a:p>
            <a:r>
              <a:rPr lang="en-US" sz="2900" b="1" dirty="0" smtClean="0"/>
              <a:t>Respondents more representative of Amtrak customer</a:t>
            </a:r>
            <a:r>
              <a:rPr lang="en-US" sz="2900" dirty="0" smtClean="0"/>
              <a:t>: </a:t>
            </a:r>
            <a:r>
              <a:rPr lang="en-US" sz="2900" b="0" dirty="0" smtClean="0"/>
              <a:t>Age profile of customers responding to surveys offered through email more accurately represent our ridership profiles.</a:t>
            </a:r>
          </a:p>
          <a:p>
            <a:r>
              <a:rPr lang="en-US" sz="2900" b="1" dirty="0" smtClean="0"/>
              <a:t>Reduce turn-around time</a:t>
            </a:r>
            <a:r>
              <a:rPr lang="en-US" sz="2900" dirty="0" smtClean="0"/>
              <a:t>: </a:t>
            </a:r>
            <a:r>
              <a:rPr lang="en-US" sz="2900" b="0" dirty="0" smtClean="0"/>
              <a:t>Email significantly reduces the time between the month of travel and completion of the report for that month.</a:t>
            </a:r>
          </a:p>
          <a:p>
            <a:r>
              <a:rPr lang="en-US" sz="2900" b="1" dirty="0" smtClean="0"/>
              <a:t>Additional research possible</a:t>
            </a:r>
            <a:r>
              <a:rPr lang="en-US" sz="2900" dirty="0" smtClean="0"/>
              <a:t>: </a:t>
            </a:r>
            <a:r>
              <a:rPr lang="en-US" sz="2900" b="0" dirty="0" smtClean="0"/>
              <a:t>An email methodology provides a tool for additional, unrelated market research that is inexpensive and that can be implemented quickly.</a:t>
            </a:r>
          </a:p>
          <a:p>
            <a:pPr marL="457200" lvl="1" indent="0">
              <a:buNone/>
            </a:pPr>
            <a:endParaRPr lang="en-US" dirty="0" smtClean="0"/>
          </a:p>
          <a:p>
            <a:pPr lvl="1"/>
            <a:endParaRPr lang="en-US" dirty="0" smtClean="0"/>
          </a:p>
          <a:p>
            <a:pPr lvl="1"/>
            <a:endParaRPr lang="en-US" dirty="0" smtClean="0"/>
          </a:p>
          <a:p>
            <a:pPr lvl="2"/>
            <a:endParaRPr lang="en-US" dirty="0" smtClean="0"/>
          </a:p>
          <a:p>
            <a:pPr lvl="1"/>
            <a:endParaRPr lang="en-US" dirty="0" smtClean="0"/>
          </a:p>
          <a:p>
            <a:endParaRPr lang="en-US" dirty="0"/>
          </a:p>
        </p:txBody>
      </p:sp>
      <p:sp>
        <p:nvSpPr>
          <p:cNvPr id="6" name="Content Placeholder 1"/>
          <p:cNvSpPr txBox="1">
            <a:spLocks/>
          </p:cNvSpPr>
          <p:nvPr/>
        </p:nvSpPr>
        <p:spPr bwMode="auto">
          <a:xfrm>
            <a:off x="3680331" y="5715000"/>
            <a:ext cx="4841589" cy="645407"/>
          </a:xfrm>
          <a:prstGeom prst="rect">
            <a:avLst/>
          </a:prstGeom>
          <a:ln>
            <a:solidFill>
              <a:srgbClr val="FF0000"/>
            </a:solidFill>
          </a:ln>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lvl1pPr marL="177800" indent="-177800" algn="l" rtl="0" eaLnBrk="0" fontAlgn="base" hangingPunct="0">
              <a:spcBef>
                <a:spcPct val="100000"/>
              </a:spcBef>
              <a:spcAft>
                <a:spcPct val="0"/>
              </a:spcAft>
              <a:buSzPct val="100000"/>
              <a:buChar char="•"/>
              <a:defRPr sz="2000">
                <a:solidFill>
                  <a:schemeClr val="tx1"/>
                </a:solidFill>
                <a:latin typeface="+mn-lt"/>
                <a:ea typeface="+mn-ea"/>
                <a:cs typeface="+mn-cs"/>
              </a:defRPr>
            </a:lvl1pPr>
            <a:lvl2pPr marL="457200" indent="-165100" algn="l" rtl="0" eaLnBrk="0" fontAlgn="base" hangingPunct="0">
              <a:spcBef>
                <a:spcPct val="50000"/>
              </a:spcBef>
              <a:spcAft>
                <a:spcPct val="0"/>
              </a:spcAft>
              <a:buSzPct val="100000"/>
              <a:buFont typeface="Arial" charset="0"/>
              <a:buChar char="–"/>
              <a:defRPr>
                <a:solidFill>
                  <a:schemeClr val="tx1"/>
                </a:solidFill>
                <a:latin typeface="+mn-lt"/>
              </a:defRPr>
            </a:lvl2pPr>
            <a:lvl3pPr marL="685800" indent="-114300" algn="l" rtl="0" eaLnBrk="0" fontAlgn="base" hangingPunct="0">
              <a:spcBef>
                <a:spcPct val="25000"/>
              </a:spcBef>
              <a:spcAft>
                <a:spcPct val="0"/>
              </a:spcAft>
              <a:buSzPct val="100000"/>
              <a:buChar char="-"/>
              <a:defRPr>
                <a:solidFill>
                  <a:schemeClr val="tx1"/>
                </a:solidFill>
                <a:latin typeface="+mn-lt"/>
              </a:defRPr>
            </a:lvl3pPr>
            <a:lvl4pPr marL="914400" indent="-114300" algn="l" rtl="0" eaLnBrk="0" fontAlgn="base" hangingPunct="0">
              <a:spcBef>
                <a:spcPct val="10000"/>
              </a:spcBef>
              <a:spcAft>
                <a:spcPct val="0"/>
              </a:spcAft>
              <a:buSzPct val="100000"/>
              <a:buChar char="-"/>
              <a:defRPr>
                <a:solidFill>
                  <a:schemeClr val="tx1"/>
                </a:solidFill>
                <a:latin typeface="+mn-lt"/>
              </a:defRPr>
            </a:lvl4pPr>
            <a:lvl5pPr marL="1143000" indent="-114300" algn="l" rtl="0" eaLnBrk="0" fontAlgn="base" hangingPunct="0">
              <a:spcBef>
                <a:spcPct val="10000"/>
              </a:spcBef>
              <a:spcAft>
                <a:spcPct val="0"/>
              </a:spcAft>
              <a:buSzPct val="100000"/>
              <a:buChar char="-"/>
              <a:defRPr>
                <a:solidFill>
                  <a:schemeClr val="tx1"/>
                </a:solidFill>
                <a:latin typeface="+mn-lt"/>
              </a:defRPr>
            </a:lvl5pPr>
            <a:lvl6pPr marL="1600200" indent="-114300" algn="l" rtl="0" eaLnBrk="0" fontAlgn="base" hangingPunct="0">
              <a:spcBef>
                <a:spcPct val="10000"/>
              </a:spcBef>
              <a:spcAft>
                <a:spcPct val="0"/>
              </a:spcAft>
              <a:buSzPct val="100000"/>
              <a:buChar char="-"/>
              <a:defRPr>
                <a:solidFill>
                  <a:schemeClr val="tx1"/>
                </a:solidFill>
                <a:latin typeface="+mn-lt"/>
              </a:defRPr>
            </a:lvl6pPr>
            <a:lvl7pPr marL="2057400" indent="-114300" algn="l" rtl="0" eaLnBrk="0" fontAlgn="base" hangingPunct="0">
              <a:spcBef>
                <a:spcPct val="10000"/>
              </a:spcBef>
              <a:spcAft>
                <a:spcPct val="0"/>
              </a:spcAft>
              <a:buSzPct val="100000"/>
              <a:buChar char="-"/>
              <a:defRPr>
                <a:solidFill>
                  <a:schemeClr val="tx1"/>
                </a:solidFill>
                <a:latin typeface="+mn-lt"/>
              </a:defRPr>
            </a:lvl7pPr>
            <a:lvl8pPr marL="2514600" indent="-114300" algn="l" rtl="0" eaLnBrk="0" fontAlgn="base" hangingPunct="0">
              <a:spcBef>
                <a:spcPct val="10000"/>
              </a:spcBef>
              <a:spcAft>
                <a:spcPct val="0"/>
              </a:spcAft>
              <a:buSzPct val="100000"/>
              <a:buChar char="-"/>
              <a:defRPr>
                <a:solidFill>
                  <a:schemeClr val="tx1"/>
                </a:solidFill>
                <a:latin typeface="+mn-lt"/>
              </a:defRPr>
            </a:lvl8pPr>
            <a:lvl9pPr marL="2971800" indent="-114300" algn="l" rtl="0" eaLnBrk="0" fontAlgn="base" hangingPunct="0">
              <a:spcBef>
                <a:spcPct val="10000"/>
              </a:spcBef>
              <a:spcAft>
                <a:spcPct val="0"/>
              </a:spcAft>
              <a:buSzPct val="100000"/>
              <a:buChar char="-"/>
              <a:defRPr>
                <a:solidFill>
                  <a:schemeClr val="tx1"/>
                </a:solidFill>
                <a:latin typeface="+mn-lt"/>
              </a:defRPr>
            </a:lvl9pPr>
          </a:lstStyle>
          <a:p>
            <a:pPr marL="292100" lvl="1" indent="0" algn="r">
              <a:spcAft>
                <a:spcPts val="600"/>
              </a:spcAft>
              <a:buFont typeface="Arial" charset="0"/>
              <a:buNone/>
            </a:pPr>
            <a:r>
              <a:rPr lang="en-US" sz="1800" b="1" i="1" kern="0" dirty="0" smtClean="0"/>
              <a:t>FY15: </a:t>
            </a:r>
            <a:r>
              <a:rPr lang="en-US" sz="1800" b="1" i="1" kern="0" dirty="0" smtClean="0"/>
              <a:t>replace CSI </a:t>
            </a:r>
            <a:r>
              <a:rPr lang="en-US" sz="1800" b="1" i="1" u="sng" kern="0" dirty="0" smtClean="0"/>
              <a:t>mail</a:t>
            </a:r>
            <a:r>
              <a:rPr lang="en-US" sz="1800" b="1" i="1" kern="0" dirty="0" smtClean="0"/>
              <a:t> methodology with eCSI </a:t>
            </a:r>
            <a:r>
              <a:rPr lang="en-US" sz="1800" b="1" i="1" u="sng" kern="0" dirty="0" smtClean="0"/>
              <a:t>email</a:t>
            </a:r>
            <a:r>
              <a:rPr lang="en-US" sz="1800" b="1" i="1" kern="0" dirty="0" smtClean="0"/>
              <a:t> methodology</a:t>
            </a:r>
          </a:p>
          <a:p>
            <a:pPr lvl="1" algn="r">
              <a:spcAft>
                <a:spcPts val="600"/>
              </a:spcAft>
              <a:buFont typeface="Arial" panose="020B0604020202020204" pitchFamily="34" charset="0"/>
              <a:buChar char="•"/>
            </a:pPr>
            <a:endParaRPr lang="en-US" sz="1800" i="1" kern="0" dirty="0" smtClean="0"/>
          </a:p>
          <a:p>
            <a:pPr lvl="1" algn="r">
              <a:spcAft>
                <a:spcPts val="600"/>
              </a:spcAft>
              <a:buFont typeface="Arial" panose="020B0604020202020204" pitchFamily="34" charset="0"/>
              <a:buChar char="•"/>
            </a:pPr>
            <a:endParaRPr lang="en-US" sz="1800" i="1" kern="0" dirty="0" smtClean="0"/>
          </a:p>
          <a:p>
            <a:pPr lvl="1" algn="r">
              <a:spcAft>
                <a:spcPts val="600"/>
              </a:spcAft>
              <a:buFont typeface="Arial" panose="020B0604020202020204" pitchFamily="34" charset="0"/>
              <a:buChar char="•"/>
            </a:pPr>
            <a:endParaRPr lang="en-US" sz="1800" i="1" kern="0" dirty="0" smtClean="0"/>
          </a:p>
          <a:p>
            <a:pPr lvl="1" algn="r">
              <a:spcAft>
                <a:spcPts val="600"/>
              </a:spcAft>
              <a:buFont typeface="Arial" panose="020B0604020202020204" pitchFamily="34" charset="0"/>
              <a:buChar char="•"/>
            </a:pPr>
            <a:endParaRPr lang="en-US" sz="1800" i="1" kern="0" dirty="0" smtClean="0"/>
          </a:p>
          <a:p>
            <a:pPr lvl="2" algn="r">
              <a:spcAft>
                <a:spcPts val="600"/>
              </a:spcAft>
              <a:buFont typeface="Arial" panose="020B0604020202020204" pitchFamily="34" charset="0"/>
              <a:buChar char="•"/>
            </a:pPr>
            <a:endParaRPr lang="en-US" sz="1800" i="1" kern="0" dirty="0" smtClean="0"/>
          </a:p>
          <a:p>
            <a:pPr lvl="1" algn="r">
              <a:spcAft>
                <a:spcPts val="600"/>
              </a:spcAft>
              <a:buFont typeface="Arial" panose="020B0604020202020204" pitchFamily="34" charset="0"/>
              <a:buChar char="•"/>
            </a:pPr>
            <a:endParaRPr lang="en-US" sz="1800" i="1" kern="0" dirty="0" smtClean="0"/>
          </a:p>
          <a:p>
            <a:pPr algn="r"/>
            <a:endParaRPr lang="en-US" sz="1800" i="1" kern="0" dirty="0"/>
          </a:p>
        </p:txBody>
      </p:sp>
    </p:spTree>
    <p:extLst>
      <p:ext uri="{BB962C8B-B14F-4D97-AF65-F5344CB8AC3E}">
        <p14:creationId xmlns:p14="http://schemas.microsoft.com/office/powerpoint/2010/main" val="4772272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p:txBody>
          <a:bodyPr/>
          <a:lstStyle/>
          <a:p>
            <a:pPr eaLnBrk="1" hangingPunct="1"/>
            <a:r>
              <a:rPr lang="en-US" sz="4000" dirty="0" smtClean="0"/>
              <a:t>The State Supported Corridors Business Line</a:t>
            </a:r>
          </a:p>
        </p:txBody>
      </p:sp>
      <p:sp>
        <p:nvSpPr>
          <p:cNvPr id="2" name="Content Placeholder 1"/>
          <p:cNvSpPr>
            <a:spLocks noGrp="1"/>
          </p:cNvSpPr>
          <p:nvPr>
            <p:ph idx="1"/>
          </p:nvPr>
        </p:nvSpPr>
        <p:spPr>
          <a:xfrm>
            <a:off x="3657600" y="1341437"/>
            <a:ext cx="5029200" cy="4525963"/>
          </a:xfrm>
        </p:spPr>
        <p:txBody>
          <a:bodyPr/>
          <a:lstStyle/>
          <a:p>
            <a:r>
              <a:rPr lang="en-US" sz="1800" dirty="0" smtClean="0"/>
              <a:t>Responsible for Operating Agreements with eighteen states partners representing 29 short distance routes across the United States.</a:t>
            </a:r>
          </a:p>
          <a:p>
            <a:r>
              <a:rPr lang="en-US" sz="1800" dirty="0"/>
              <a:t> </a:t>
            </a:r>
            <a:r>
              <a:rPr lang="en-US" sz="1800" dirty="0" smtClean="0"/>
              <a:t>Record FY 2013 ridership of 15.4M</a:t>
            </a:r>
          </a:p>
          <a:p>
            <a:r>
              <a:rPr lang="en-US" sz="1800" dirty="0"/>
              <a:t> </a:t>
            </a:r>
            <a:r>
              <a:rPr lang="en-US" sz="1800" dirty="0" smtClean="0"/>
              <a:t>Five routes had ridership of 1M+</a:t>
            </a:r>
          </a:p>
          <a:p>
            <a:pPr lvl="1"/>
            <a:r>
              <a:rPr lang="en-US" sz="1600" dirty="0"/>
              <a:t> </a:t>
            </a:r>
            <a:r>
              <a:rPr lang="en-US" sz="1400" i="1" dirty="0" smtClean="0"/>
              <a:t>Pacific Surfliner </a:t>
            </a:r>
            <a:r>
              <a:rPr lang="en-US" sz="1400" dirty="0" smtClean="0"/>
              <a:t>(2.6M)</a:t>
            </a:r>
          </a:p>
          <a:p>
            <a:pPr lvl="1"/>
            <a:r>
              <a:rPr lang="en-US" sz="1400" dirty="0"/>
              <a:t> </a:t>
            </a:r>
            <a:r>
              <a:rPr lang="en-US" sz="1400" i="1" dirty="0" smtClean="0"/>
              <a:t>Capitol Corridor </a:t>
            </a:r>
            <a:r>
              <a:rPr lang="en-US" sz="1400" dirty="0" smtClean="0"/>
              <a:t>(1.7M)</a:t>
            </a:r>
          </a:p>
          <a:p>
            <a:pPr lvl="1"/>
            <a:r>
              <a:rPr lang="en-US" sz="1400" dirty="0"/>
              <a:t> </a:t>
            </a:r>
            <a:r>
              <a:rPr lang="en-US" sz="1400" i="1" dirty="0" smtClean="0"/>
              <a:t>Keystone Corridor </a:t>
            </a:r>
            <a:r>
              <a:rPr lang="en-US" sz="1400" dirty="0" smtClean="0"/>
              <a:t>(1.4M)</a:t>
            </a:r>
          </a:p>
          <a:p>
            <a:pPr lvl="1"/>
            <a:r>
              <a:rPr lang="en-US" sz="1400" dirty="0" smtClean="0"/>
              <a:t> </a:t>
            </a:r>
            <a:r>
              <a:rPr lang="en-US" sz="1400" i="1" dirty="0" smtClean="0"/>
              <a:t>San Joaquin </a:t>
            </a:r>
            <a:r>
              <a:rPr lang="en-US" sz="1400" dirty="0" smtClean="0"/>
              <a:t>(1.1M)</a:t>
            </a:r>
          </a:p>
          <a:p>
            <a:pPr lvl="1"/>
            <a:r>
              <a:rPr lang="en-US" sz="1400" dirty="0"/>
              <a:t> </a:t>
            </a:r>
            <a:r>
              <a:rPr lang="en-US" sz="1400" i="1" dirty="0" smtClean="0"/>
              <a:t>Empire Service </a:t>
            </a:r>
            <a:r>
              <a:rPr lang="en-US" sz="1400" dirty="0" smtClean="0"/>
              <a:t>(1.0M)</a:t>
            </a:r>
          </a:p>
          <a:p>
            <a:r>
              <a:rPr lang="en-US" sz="1800" dirty="0"/>
              <a:t> </a:t>
            </a:r>
            <a:r>
              <a:rPr lang="en-US" sz="1800" dirty="0" smtClean="0"/>
              <a:t>Five other routes had ridership in the 500K-1M range</a:t>
            </a:r>
          </a:p>
          <a:p>
            <a:pPr lvl="1"/>
            <a:r>
              <a:rPr lang="en-US" sz="1400" dirty="0"/>
              <a:t> </a:t>
            </a:r>
            <a:r>
              <a:rPr lang="en-US" sz="1400" i="1" dirty="0" smtClean="0"/>
              <a:t>Cascades</a:t>
            </a:r>
            <a:r>
              <a:rPr lang="en-US" sz="1400" dirty="0" smtClean="0"/>
              <a:t> (845K)</a:t>
            </a:r>
          </a:p>
          <a:p>
            <a:pPr lvl="1"/>
            <a:r>
              <a:rPr lang="en-US" sz="1400" dirty="0"/>
              <a:t> </a:t>
            </a:r>
            <a:r>
              <a:rPr lang="en-US" sz="1400" i="1" dirty="0" smtClean="0"/>
              <a:t>Hiawatha Service </a:t>
            </a:r>
            <a:r>
              <a:rPr lang="en-US" sz="1400" dirty="0" smtClean="0"/>
              <a:t>(838K)</a:t>
            </a:r>
          </a:p>
          <a:p>
            <a:pPr lvl="1"/>
            <a:r>
              <a:rPr lang="en-US" sz="1400" dirty="0"/>
              <a:t> </a:t>
            </a:r>
            <a:r>
              <a:rPr lang="en-US" sz="1400" dirty="0" smtClean="0"/>
              <a:t>Newport News </a:t>
            </a:r>
            <a:r>
              <a:rPr lang="en-US" sz="1400" i="1" dirty="0" smtClean="0"/>
              <a:t>Northeast Regional </a:t>
            </a:r>
            <a:r>
              <a:rPr lang="en-US" sz="1400" dirty="0" smtClean="0"/>
              <a:t>segment (623K)</a:t>
            </a:r>
          </a:p>
          <a:p>
            <a:pPr lvl="1"/>
            <a:r>
              <a:rPr lang="en-US" sz="1400" dirty="0" smtClean="0"/>
              <a:t> </a:t>
            </a:r>
            <a:r>
              <a:rPr lang="en-US" sz="1400" i="1" dirty="0" smtClean="0"/>
              <a:t>Lincoln Service </a:t>
            </a:r>
            <a:r>
              <a:rPr lang="en-US" sz="1400" dirty="0" smtClean="0"/>
              <a:t>(597K)</a:t>
            </a:r>
          </a:p>
          <a:p>
            <a:pPr lvl="1"/>
            <a:r>
              <a:rPr lang="en-US" sz="1400" dirty="0"/>
              <a:t> </a:t>
            </a:r>
            <a:r>
              <a:rPr lang="en-US" sz="1400" i="1" dirty="0" smtClean="0"/>
              <a:t>Downeaster Service </a:t>
            </a:r>
            <a:r>
              <a:rPr lang="en-US" sz="1400" dirty="0" smtClean="0"/>
              <a:t>(541K)</a:t>
            </a:r>
          </a:p>
          <a:p>
            <a:endParaRPr lang="en-US" sz="1800" dirty="0" smtClean="0"/>
          </a:p>
          <a:p>
            <a:endParaRPr lang="en-US" sz="1800" dirty="0" smtClean="0"/>
          </a:p>
          <a:p>
            <a:endParaRPr lang="en-US" sz="1800" dirty="0" smtClean="0"/>
          </a:p>
        </p:txBody>
      </p:sp>
      <p:graphicFrame>
        <p:nvGraphicFramePr>
          <p:cNvPr id="3" name="Table 2"/>
          <p:cNvGraphicFramePr>
            <a:graphicFrameLocks noGrp="1"/>
          </p:cNvGraphicFramePr>
          <p:nvPr>
            <p:extLst>
              <p:ext uri="{D42A27DB-BD31-4B8C-83A1-F6EECF244321}">
                <p14:modId xmlns:p14="http://schemas.microsoft.com/office/powerpoint/2010/main" val="3823019045"/>
              </p:ext>
            </p:extLst>
          </p:nvPr>
        </p:nvGraphicFramePr>
        <p:xfrm>
          <a:off x="152400" y="1701800"/>
          <a:ext cx="3200400" cy="3708400"/>
        </p:xfrm>
        <a:graphic>
          <a:graphicData uri="http://schemas.openxmlformats.org/drawingml/2006/table">
            <a:tbl>
              <a:tblPr firstRow="1" bandRow="1">
                <a:tableStyleId>{93296810-A885-4BE3-A3E7-6D5BEEA58F35}</a:tableStyleId>
              </a:tblPr>
              <a:tblGrid>
                <a:gridCol w="1752600"/>
                <a:gridCol w="1447800"/>
              </a:tblGrid>
              <a:tr h="370840">
                <a:tc gridSpan="2">
                  <a:txBody>
                    <a:bodyPr/>
                    <a:lstStyle/>
                    <a:p>
                      <a:pPr algn="ctr"/>
                      <a:r>
                        <a:rPr lang="en-US" dirty="0" smtClean="0"/>
                        <a:t>State</a:t>
                      </a:r>
                      <a:endParaRPr lang="en-US" dirty="0"/>
                    </a:p>
                  </a:txBody>
                  <a:tcPr/>
                </a:tc>
                <a:tc hMerge="1">
                  <a:txBody>
                    <a:bodyPr/>
                    <a:lstStyle/>
                    <a:p>
                      <a:endParaRPr lang="en-US" dirty="0"/>
                    </a:p>
                  </a:txBody>
                  <a:tcPr/>
                </a:tc>
              </a:tr>
              <a:tr h="370840">
                <a:tc>
                  <a:txBody>
                    <a:bodyPr/>
                    <a:lstStyle/>
                    <a:p>
                      <a:r>
                        <a:rPr lang="en-US" dirty="0" smtClean="0"/>
                        <a:t>Maine</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dirty="0" smtClean="0">
                          <a:ln>
                            <a:noFill/>
                          </a:ln>
                          <a:effectLst/>
                          <a:uLnTx/>
                          <a:uFillTx/>
                        </a:rPr>
                        <a:t>Indiana</a:t>
                      </a:r>
                      <a:endParaRPr kumimoji="0" lang="en-US" sz="1800" b="0" i="0" u="none" strike="noStrike" kern="1200" cap="none" spc="0" normalizeH="0" baseline="0" noProof="0" dirty="0" smtClean="0">
                        <a:ln>
                          <a:noFill/>
                        </a:ln>
                        <a:solidFill>
                          <a:srgbClr val="000000"/>
                        </a:solidFill>
                        <a:effectLst/>
                        <a:uLnTx/>
                        <a:uFillTx/>
                        <a:latin typeface="+mn-lt"/>
                      </a:endParaRPr>
                    </a:p>
                  </a:txBody>
                  <a:tcPr/>
                </a:tc>
              </a:tr>
              <a:tr h="370840">
                <a:tc>
                  <a:txBody>
                    <a:bodyPr/>
                    <a:lstStyle/>
                    <a:p>
                      <a:r>
                        <a:rPr lang="en-US" dirty="0" smtClean="0"/>
                        <a:t>Massachusetts</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Michigan</a:t>
                      </a:r>
                    </a:p>
                  </a:txBody>
                  <a:tcPr/>
                </a:tc>
              </a:tr>
              <a:tr h="370840">
                <a:tc>
                  <a:txBody>
                    <a:bodyPr/>
                    <a:lstStyle/>
                    <a:p>
                      <a:r>
                        <a:rPr lang="en-US" dirty="0" smtClean="0"/>
                        <a:t>Connecticut</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Oklahoma</a:t>
                      </a:r>
                    </a:p>
                  </a:txBody>
                  <a:tcPr/>
                </a:tc>
              </a:tr>
              <a:tr h="370840">
                <a:tc>
                  <a:txBody>
                    <a:bodyPr/>
                    <a:lstStyle/>
                    <a:p>
                      <a:r>
                        <a:rPr lang="en-US" dirty="0" smtClean="0"/>
                        <a:t>Vermont</a:t>
                      </a:r>
                      <a:endParaRPr lang="en-US" dirty="0"/>
                    </a:p>
                  </a:txBody>
                  <a:tcPr/>
                </a:tc>
                <a:tc>
                  <a:txBody>
                    <a:bodyPr/>
                    <a:lstStyle/>
                    <a:p>
                      <a:r>
                        <a:rPr lang="en-US" dirty="0" smtClean="0"/>
                        <a:t>Texas</a:t>
                      </a:r>
                      <a:endParaRPr lang="en-US" dirty="0"/>
                    </a:p>
                  </a:txBody>
                  <a:tcPr/>
                </a:tc>
              </a:tr>
              <a:tr h="370840">
                <a:tc>
                  <a:txBody>
                    <a:bodyPr/>
                    <a:lstStyle/>
                    <a:p>
                      <a:r>
                        <a:rPr lang="en-US" dirty="0" smtClean="0"/>
                        <a:t>New York</a:t>
                      </a:r>
                      <a:endParaRPr lang="en-US" dirty="0"/>
                    </a:p>
                  </a:txBody>
                  <a:tcPr/>
                </a:tc>
                <a:tc>
                  <a:txBody>
                    <a:bodyPr/>
                    <a:lstStyle/>
                    <a:p>
                      <a:r>
                        <a:rPr lang="en-US" dirty="0" smtClean="0"/>
                        <a:t>Wisconsin</a:t>
                      </a:r>
                      <a:endParaRPr lang="en-US" dirty="0"/>
                    </a:p>
                  </a:txBody>
                  <a:tcPr/>
                </a:tc>
              </a:tr>
              <a:tr h="370840">
                <a:tc>
                  <a:txBody>
                    <a:bodyPr/>
                    <a:lstStyle/>
                    <a:p>
                      <a:r>
                        <a:rPr lang="en-US" dirty="0" smtClean="0"/>
                        <a:t>Pennsylvania</a:t>
                      </a:r>
                      <a:endParaRPr lang="en-US" dirty="0"/>
                    </a:p>
                  </a:txBody>
                  <a:tcPr/>
                </a:tc>
                <a:tc>
                  <a:txBody>
                    <a:bodyPr/>
                    <a:lstStyle/>
                    <a:p>
                      <a:r>
                        <a:rPr lang="en-US" dirty="0" smtClean="0"/>
                        <a:t>Washington</a:t>
                      </a:r>
                      <a:endParaRPr lang="en-US" dirty="0"/>
                    </a:p>
                  </a:txBody>
                  <a:tcPr/>
                </a:tc>
              </a:tr>
              <a:tr h="370840">
                <a:tc>
                  <a:txBody>
                    <a:bodyPr/>
                    <a:lstStyle/>
                    <a:p>
                      <a:r>
                        <a:rPr lang="en-US" dirty="0" smtClean="0"/>
                        <a:t>North Carolina</a:t>
                      </a:r>
                      <a:endParaRPr lang="en-US" dirty="0"/>
                    </a:p>
                  </a:txBody>
                  <a:tcPr/>
                </a:tc>
                <a:tc>
                  <a:txBody>
                    <a:bodyPr/>
                    <a:lstStyle/>
                    <a:p>
                      <a:r>
                        <a:rPr lang="en-US" dirty="0" smtClean="0"/>
                        <a:t>Oregon</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Virginia</a:t>
                      </a:r>
                    </a:p>
                  </a:txBody>
                  <a:tcPr/>
                </a:tc>
                <a:tc>
                  <a:txBody>
                    <a:bodyPr/>
                    <a:lstStyle/>
                    <a:p>
                      <a:r>
                        <a:rPr lang="en-US" dirty="0" smtClean="0"/>
                        <a:t>California</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Illinois</a:t>
                      </a:r>
                    </a:p>
                  </a:txBody>
                  <a:tcPr/>
                </a:tc>
                <a:tc>
                  <a:txBody>
                    <a:bodyPr/>
                    <a:lstStyle/>
                    <a:p>
                      <a:r>
                        <a:rPr lang="en-US" dirty="0" smtClean="0"/>
                        <a:t>CCJPA</a:t>
                      </a:r>
                      <a:endParaRPr lang="en-US" dirty="0"/>
                    </a:p>
                  </a:txBody>
                  <a:tcP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sz="4000" dirty="0" smtClean="0"/>
              <a:t>Amtrak State-supported services</a:t>
            </a:r>
          </a:p>
        </p:txBody>
      </p:sp>
      <p:graphicFrame>
        <p:nvGraphicFramePr>
          <p:cNvPr id="8" name="Content Placeholder 7"/>
          <p:cNvGraphicFramePr>
            <a:graphicFrameLocks noGrp="1"/>
          </p:cNvGraphicFramePr>
          <p:nvPr>
            <p:ph sz="half" idx="1"/>
            <p:extLst>
              <p:ext uri="{D42A27DB-BD31-4B8C-83A1-F6EECF244321}">
                <p14:modId xmlns:p14="http://schemas.microsoft.com/office/powerpoint/2010/main" val="3451894449"/>
              </p:ext>
            </p:extLst>
          </p:nvPr>
        </p:nvGraphicFramePr>
        <p:xfrm>
          <a:off x="228600" y="1600200"/>
          <a:ext cx="4038600" cy="4953000"/>
        </p:xfrm>
        <a:graphic>
          <a:graphicData uri="http://schemas.openxmlformats.org/drawingml/2006/chart">
            <c:chart xmlns:c="http://schemas.openxmlformats.org/drawingml/2006/chart" xmlns:r="http://schemas.openxmlformats.org/officeDocument/2006/relationships" r:id="rId3"/>
          </a:graphicData>
        </a:graphic>
      </p:graphicFrame>
      <p:sp>
        <p:nvSpPr>
          <p:cNvPr id="6" name="Content Placeholder 5"/>
          <p:cNvSpPr>
            <a:spLocks noGrp="1"/>
          </p:cNvSpPr>
          <p:nvPr>
            <p:ph sz="half" idx="2"/>
          </p:nvPr>
        </p:nvSpPr>
        <p:spPr>
          <a:xfrm>
            <a:off x="4648200" y="1676400"/>
            <a:ext cx="4038600" cy="4525963"/>
          </a:xfrm>
        </p:spPr>
        <p:txBody>
          <a:bodyPr/>
          <a:lstStyle/>
          <a:p>
            <a:r>
              <a:rPr lang="en-US" sz="2000" dirty="0" smtClean="0"/>
              <a:t>Section 403(b) of the 1970 Rail Passenger Service Act authorized partnerships to operate trains:</a:t>
            </a:r>
          </a:p>
          <a:p>
            <a:pPr lvl="1"/>
            <a:r>
              <a:rPr lang="en-US" sz="1800" dirty="0" smtClean="0"/>
              <a:t> Amtrak ran the service</a:t>
            </a:r>
          </a:p>
          <a:p>
            <a:pPr lvl="1"/>
            <a:r>
              <a:rPr lang="en-US" sz="1800" dirty="0" smtClean="0"/>
              <a:t> State could “pick up the tab” for costs associated with the service</a:t>
            </a:r>
          </a:p>
          <a:p>
            <a:pPr lvl="1"/>
            <a:r>
              <a:rPr lang="en-US" sz="1800" dirty="0" smtClean="0"/>
              <a:t> Allowed addition of service without incurring additional Federal subsidies</a:t>
            </a:r>
          </a:p>
          <a:p>
            <a:r>
              <a:rPr lang="en-US" sz="2000" dirty="0" smtClean="0"/>
              <a:t> First “403(b)” train inaugurated within months</a:t>
            </a:r>
          </a:p>
          <a:p>
            <a:r>
              <a:rPr lang="en-US" sz="2000" dirty="0" smtClean="0"/>
              <a:t>Almost 100% ridership growth over the past decade</a:t>
            </a:r>
            <a:endParaRPr lang="en-US" sz="2000" dirty="0"/>
          </a:p>
        </p:txBody>
      </p:sp>
      <p:sp>
        <p:nvSpPr>
          <p:cNvPr id="7" name="TextBox 6"/>
          <p:cNvSpPr txBox="1"/>
          <p:nvPr/>
        </p:nvSpPr>
        <p:spPr>
          <a:xfrm>
            <a:off x="1342887" y="1295400"/>
            <a:ext cx="2771913" cy="523220"/>
          </a:xfrm>
          <a:prstGeom prst="rect">
            <a:avLst/>
          </a:prstGeom>
          <a:noFill/>
        </p:spPr>
        <p:txBody>
          <a:bodyPr wrap="none" rtlCol="0">
            <a:spAutoFit/>
          </a:bodyPr>
          <a:lstStyle/>
          <a:p>
            <a:pPr algn="ctr"/>
            <a:r>
              <a:rPr lang="en-US" sz="1400" dirty="0" smtClean="0"/>
              <a:t>Amtrak State-supported Service </a:t>
            </a:r>
          </a:p>
          <a:p>
            <a:pPr algn="ctr"/>
            <a:r>
              <a:rPr lang="en-US" sz="1400" dirty="0" smtClean="0"/>
              <a:t>Ridership, 1998-2013</a:t>
            </a:r>
            <a:endParaRPr lang="en-US" sz="1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sz="4000" dirty="0" smtClean="0"/>
              <a:t>The Amtrak System, 2014</a:t>
            </a:r>
          </a:p>
        </p:txBody>
      </p:sp>
      <p:pic>
        <p:nvPicPr>
          <p:cNvPr id="6147" name="Picture 5" descr="LD-SC-NEC National Map_with freight_13030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1235075"/>
            <a:ext cx="7391400" cy="486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52400" y="152400"/>
            <a:ext cx="6096000" cy="914400"/>
          </a:xfrm>
        </p:spPr>
        <p:txBody>
          <a:bodyPr/>
          <a:lstStyle/>
          <a:p>
            <a:pPr eaLnBrk="1" hangingPunct="1"/>
            <a:r>
              <a:rPr lang="en-US" sz="3200" dirty="0" smtClean="0"/>
              <a:t>The Amtrak system – state-supported services and the NEC</a:t>
            </a:r>
          </a:p>
        </p:txBody>
      </p:sp>
      <p:pic>
        <p:nvPicPr>
          <p:cNvPr id="20484"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14400" y="1219200"/>
            <a:ext cx="687705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1066800" y="6096000"/>
            <a:ext cx="7010400" cy="646331"/>
          </a:xfrm>
          <a:prstGeom prst="rect">
            <a:avLst/>
          </a:prstGeom>
          <a:solidFill>
            <a:srgbClr val="002060"/>
          </a:solidFill>
        </p:spPr>
        <p:txBody>
          <a:bodyPr wrap="square" rtlCol="0">
            <a:spAutoFit/>
          </a:bodyPr>
          <a:lstStyle/>
          <a:p>
            <a:pPr algn="ctr"/>
            <a:r>
              <a:rPr lang="en-US" b="1" dirty="0" smtClean="0">
                <a:solidFill>
                  <a:schemeClr val="bg1"/>
                </a:solidFill>
              </a:rPr>
              <a:t>The national system is more than just connectivity – it supports sizeable resource, experience and knowledge bases</a:t>
            </a:r>
            <a:endParaRPr lang="en-US" b="1" dirty="0">
              <a:solidFill>
                <a:schemeClr val="bg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52400" y="152400"/>
            <a:ext cx="6096000" cy="914400"/>
          </a:xfrm>
        </p:spPr>
        <p:txBody>
          <a:bodyPr/>
          <a:lstStyle/>
          <a:p>
            <a:pPr eaLnBrk="1" hangingPunct="1"/>
            <a:r>
              <a:rPr lang="en-US" sz="4000" dirty="0" smtClean="0"/>
              <a:t>Areas of responsibility</a:t>
            </a:r>
          </a:p>
        </p:txBody>
      </p:sp>
      <p:pic>
        <p:nvPicPr>
          <p:cNvPr id="20484"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14400" y="1219200"/>
            <a:ext cx="687705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Straight Connector 3"/>
          <p:cNvCxnSpPr/>
          <p:nvPr/>
        </p:nvCxnSpPr>
        <p:spPr>
          <a:xfrm>
            <a:off x="6286500" y="2852737"/>
            <a:ext cx="76200" cy="3429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flipV="1">
            <a:off x="6362700" y="3124200"/>
            <a:ext cx="571500" cy="7143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7696200" y="2258437"/>
            <a:ext cx="1447800" cy="584775"/>
          </a:xfrm>
          <a:prstGeom prst="rect">
            <a:avLst/>
          </a:prstGeom>
          <a:solidFill>
            <a:srgbClr val="002060"/>
          </a:solidFill>
        </p:spPr>
        <p:txBody>
          <a:bodyPr wrap="square" rtlCol="0">
            <a:spAutoFit/>
          </a:bodyPr>
          <a:lstStyle/>
          <a:p>
            <a:pPr algn="ctr"/>
            <a:r>
              <a:rPr lang="en-US" sz="1600" dirty="0" smtClean="0">
                <a:solidFill>
                  <a:schemeClr val="bg1"/>
                </a:solidFill>
              </a:rPr>
              <a:t>Northeast</a:t>
            </a:r>
          </a:p>
          <a:p>
            <a:pPr algn="ctr"/>
            <a:r>
              <a:rPr lang="en-US" sz="1600" dirty="0" smtClean="0">
                <a:solidFill>
                  <a:schemeClr val="bg1"/>
                </a:solidFill>
              </a:rPr>
              <a:t>Caroline Mael</a:t>
            </a:r>
            <a:endParaRPr lang="en-US" sz="1600" dirty="0">
              <a:solidFill>
                <a:schemeClr val="bg1"/>
              </a:solidFill>
            </a:endParaRPr>
          </a:p>
        </p:txBody>
      </p:sp>
      <p:cxnSp>
        <p:nvCxnSpPr>
          <p:cNvPr id="12" name="Straight Connector 11"/>
          <p:cNvCxnSpPr/>
          <p:nvPr/>
        </p:nvCxnSpPr>
        <p:spPr>
          <a:xfrm>
            <a:off x="1524000" y="3124200"/>
            <a:ext cx="457200" cy="6858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H="1">
            <a:off x="1524000" y="2667000"/>
            <a:ext cx="76200" cy="381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1638300" y="2628900"/>
            <a:ext cx="190500" cy="381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1828800" y="2667000"/>
            <a:ext cx="152400" cy="381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Freeform 18"/>
          <p:cNvSpPr/>
          <p:nvPr/>
        </p:nvSpPr>
        <p:spPr>
          <a:xfrm>
            <a:off x="1971675" y="1619250"/>
            <a:ext cx="234032" cy="1090613"/>
          </a:xfrm>
          <a:custGeom>
            <a:avLst/>
            <a:gdLst>
              <a:gd name="connsiteX0" fmla="*/ 0 w 234032"/>
              <a:gd name="connsiteY0" fmla="*/ 1090613 h 1090613"/>
              <a:gd name="connsiteX1" fmla="*/ 4763 w 234032"/>
              <a:gd name="connsiteY1" fmla="*/ 1028700 h 1090613"/>
              <a:gd name="connsiteX2" fmla="*/ 9525 w 234032"/>
              <a:gd name="connsiteY2" fmla="*/ 1014413 h 1090613"/>
              <a:gd name="connsiteX3" fmla="*/ 23813 w 234032"/>
              <a:gd name="connsiteY3" fmla="*/ 962025 h 1090613"/>
              <a:gd name="connsiteX4" fmla="*/ 38100 w 234032"/>
              <a:gd name="connsiteY4" fmla="*/ 914400 h 1090613"/>
              <a:gd name="connsiteX5" fmla="*/ 42863 w 234032"/>
              <a:gd name="connsiteY5" fmla="*/ 881063 h 1090613"/>
              <a:gd name="connsiteX6" fmla="*/ 52388 w 234032"/>
              <a:gd name="connsiteY6" fmla="*/ 852488 h 1090613"/>
              <a:gd name="connsiteX7" fmla="*/ 61913 w 234032"/>
              <a:gd name="connsiteY7" fmla="*/ 823913 h 1090613"/>
              <a:gd name="connsiteX8" fmla="*/ 76200 w 234032"/>
              <a:gd name="connsiteY8" fmla="*/ 781050 h 1090613"/>
              <a:gd name="connsiteX9" fmla="*/ 80963 w 234032"/>
              <a:gd name="connsiteY9" fmla="*/ 766763 h 1090613"/>
              <a:gd name="connsiteX10" fmla="*/ 85725 w 234032"/>
              <a:gd name="connsiteY10" fmla="*/ 752475 h 1090613"/>
              <a:gd name="connsiteX11" fmla="*/ 76200 w 234032"/>
              <a:gd name="connsiteY11" fmla="*/ 738188 h 1090613"/>
              <a:gd name="connsiteX12" fmla="*/ 61913 w 234032"/>
              <a:gd name="connsiteY12" fmla="*/ 733425 h 1090613"/>
              <a:gd name="connsiteX13" fmla="*/ 47625 w 234032"/>
              <a:gd name="connsiteY13" fmla="*/ 723900 h 1090613"/>
              <a:gd name="connsiteX14" fmla="*/ 52388 w 234032"/>
              <a:gd name="connsiteY14" fmla="*/ 704850 h 1090613"/>
              <a:gd name="connsiteX15" fmla="*/ 80963 w 234032"/>
              <a:gd name="connsiteY15" fmla="*/ 685800 h 1090613"/>
              <a:gd name="connsiteX16" fmla="*/ 90488 w 234032"/>
              <a:gd name="connsiteY16" fmla="*/ 671513 h 1090613"/>
              <a:gd name="connsiteX17" fmla="*/ 114300 w 234032"/>
              <a:gd name="connsiteY17" fmla="*/ 647700 h 1090613"/>
              <a:gd name="connsiteX18" fmla="*/ 119063 w 234032"/>
              <a:gd name="connsiteY18" fmla="*/ 633413 h 1090613"/>
              <a:gd name="connsiteX19" fmla="*/ 138113 w 234032"/>
              <a:gd name="connsiteY19" fmla="*/ 604838 h 1090613"/>
              <a:gd name="connsiteX20" fmla="*/ 147638 w 234032"/>
              <a:gd name="connsiteY20" fmla="*/ 590550 h 1090613"/>
              <a:gd name="connsiteX21" fmla="*/ 161925 w 234032"/>
              <a:gd name="connsiteY21" fmla="*/ 576263 h 1090613"/>
              <a:gd name="connsiteX22" fmla="*/ 176213 w 234032"/>
              <a:gd name="connsiteY22" fmla="*/ 547688 h 1090613"/>
              <a:gd name="connsiteX23" fmla="*/ 180975 w 234032"/>
              <a:gd name="connsiteY23" fmla="*/ 533400 h 1090613"/>
              <a:gd name="connsiteX24" fmla="*/ 176213 w 234032"/>
              <a:gd name="connsiteY24" fmla="*/ 500063 h 1090613"/>
              <a:gd name="connsiteX25" fmla="*/ 161925 w 234032"/>
              <a:gd name="connsiteY25" fmla="*/ 485775 h 1090613"/>
              <a:gd name="connsiteX26" fmla="*/ 152400 w 234032"/>
              <a:gd name="connsiteY26" fmla="*/ 471488 h 1090613"/>
              <a:gd name="connsiteX27" fmla="*/ 142875 w 234032"/>
              <a:gd name="connsiteY27" fmla="*/ 442913 h 1090613"/>
              <a:gd name="connsiteX28" fmla="*/ 147638 w 234032"/>
              <a:gd name="connsiteY28" fmla="*/ 400050 h 1090613"/>
              <a:gd name="connsiteX29" fmla="*/ 152400 w 234032"/>
              <a:gd name="connsiteY29" fmla="*/ 385763 h 1090613"/>
              <a:gd name="connsiteX30" fmla="*/ 157163 w 234032"/>
              <a:gd name="connsiteY30" fmla="*/ 366713 h 1090613"/>
              <a:gd name="connsiteX31" fmla="*/ 161925 w 234032"/>
              <a:gd name="connsiteY31" fmla="*/ 352425 h 1090613"/>
              <a:gd name="connsiteX32" fmla="*/ 171450 w 234032"/>
              <a:gd name="connsiteY32" fmla="*/ 309563 h 1090613"/>
              <a:gd name="connsiteX33" fmla="*/ 180975 w 234032"/>
              <a:gd name="connsiteY33" fmla="*/ 280988 h 1090613"/>
              <a:gd name="connsiteX34" fmla="*/ 185738 w 234032"/>
              <a:gd name="connsiteY34" fmla="*/ 242888 h 1090613"/>
              <a:gd name="connsiteX35" fmla="*/ 190500 w 234032"/>
              <a:gd name="connsiteY35" fmla="*/ 228600 h 1090613"/>
              <a:gd name="connsiteX36" fmla="*/ 195263 w 234032"/>
              <a:gd name="connsiteY36" fmla="*/ 209550 h 1090613"/>
              <a:gd name="connsiteX37" fmla="*/ 200025 w 234032"/>
              <a:gd name="connsiteY37" fmla="*/ 171450 h 1090613"/>
              <a:gd name="connsiteX38" fmla="*/ 204788 w 234032"/>
              <a:gd name="connsiteY38" fmla="*/ 147638 h 1090613"/>
              <a:gd name="connsiteX39" fmla="*/ 214313 w 234032"/>
              <a:gd name="connsiteY39" fmla="*/ 71438 h 1090613"/>
              <a:gd name="connsiteX40" fmla="*/ 223838 w 234032"/>
              <a:gd name="connsiteY40" fmla="*/ 42863 h 1090613"/>
              <a:gd name="connsiteX41" fmla="*/ 233363 w 234032"/>
              <a:gd name="connsiteY41" fmla="*/ 14288 h 1090613"/>
              <a:gd name="connsiteX42" fmla="*/ 233363 w 234032"/>
              <a:gd name="connsiteY42" fmla="*/ 0 h 1090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34032" h="1090613">
                <a:moveTo>
                  <a:pt x="0" y="1090613"/>
                </a:moveTo>
                <a:cubicBezTo>
                  <a:pt x="1588" y="1069975"/>
                  <a:pt x="2196" y="1049239"/>
                  <a:pt x="4763" y="1028700"/>
                </a:cubicBezTo>
                <a:cubicBezTo>
                  <a:pt x="5386" y="1023719"/>
                  <a:pt x="8627" y="1019352"/>
                  <a:pt x="9525" y="1014413"/>
                </a:cubicBezTo>
                <a:cubicBezTo>
                  <a:pt x="18418" y="965504"/>
                  <a:pt x="5659" y="989257"/>
                  <a:pt x="23813" y="962025"/>
                </a:cubicBezTo>
                <a:cubicBezTo>
                  <a:pt x="28786" y="947106"/>
                  <a:pt x="35220" y="930240"/>
                  <a:pt x="38100" y="914400"/>
                </a:cubicBezTo>
                <a:cubicBezTo>
                  <a:pt x="40108" y="903356"/>
                  <a:pt x="40339" y="892001"/>
                  <a:pt x="42863" y="881063"/>
                </a:cubicBezTo>
                <a:cubicBezTo>
                  <a:pt x="45121" y="871280"/>
                  <a:pt x="49213" y="862013"/>
                  <a:pt x="52388" y="852488"/>
                </a:cubicBezTo>
                <a:lnTo>
                  <a:pt x="61913" y="823913"/>
                </a:lnTo>
                <a:lnTo>
                  <a:pt x="76200" y="781050"/>
                </a:lnTo>
                <a:lnTo>
                  <a:pt x="80963" y="766763"/>
                </a:lnTo>
                <a:lnTo>
                  <a:pt x="85725" y="752475"/>
                </a:lnTo>
                <a:cubicBezTo>
                  <a:pt x="82550" y="747713"/>
                  <a:pt x="80669" y="741764"/>
                  <a:pt x="76200" y="738188"/>
                </a:cubicBezTo>
                <a:cubicBezTo>
                  <a:pt x="72280" y="735052"/>
                  <a:pt x="66403" y="735670"/>
                  <a:pt x="61913" y="733425"/>
                </a:cubicBezTo>
                <a:cubicBezTo>
                  <a:pt x="56793" y="730865"/>
                  <a:pt x="52388" y="727075"/>
                  <a:pt x="47625" y="723900"/>
                </a:cubicBezTo>
                <a:cubicBezTo>
                  <a:pt x="49213" y="717550"/>
                  <a:pt x="48078" y="709776"/>
                  <a:pt x="52388" y="704850"/>
                </a:cubicBezTo>
                <a:cubicBezTo>
                  <a:pt x="59926" y="696235"/>
                  <a:pt x="80963" y="685800"/>
                  <a:pt x="80963" y="685800"/>
                </a:cubicBezTo>
                <a:cubicBezTo>
                  <a:pt x="84138" y="681038"/>
                  <a:pt x="86441" y="675560"/>
                  <a:pt x="90488" y="671513"/>
                </a:cubicBezTo>
                <a:cubicBezTo>
                  <a:pt x="109539" y="652462"/>
                  <a:pt x="101599" y="673102"/>
                  <a:pt x="114300" y="647700"/>
                </a:cubicBezTo>
                <a:cubicBezTo>
                  <a:pt x="116545" y="643210"/>
                  <a:pt x="116625" y="637801"/>
                  <a:pt x="119063" y="633413"/>
                </a:cubicBezTo>
                <a:cubicBezTo>
                  <a:pt x="124623" y="623406"/>
                  <a:pt x="131763" y="614363"/>
                  <a:pt x="138113" y="604838"/>
                </a:cubicBezTo>
                <a:lnTo>
                  <a:pt x="147638" y="590550"/>
                </a:lnTo>
                <a:cubicBezTo>
                  <a:pt x="151374" y="584946"/>
                  <a:pt x="157163" y="581025"/>
                  <a:pt x="161925" y="576263"/>
                </a:cubicBezTo>
                <a:cubicBezTo>
                  <a:pt x="173900" y="540342"/>
                  <a:pt x="157745" y="584625"/>
                  <a:pt x="176213" y="547688"/>
                </a:cubicBezTo>
                <a:cubicBezTo>
                  <a:pt x="178458" y="543198"/>
                  <a:pt x="179388" y="538163"/>
                  <a:pt x="180975" y="533400"/>
                </a:cubicBezTo>
                <a:cubicBezTo>
                  <a:pt x="179388" y="522288"/>
                  <a:pt x="180382" y="510485"/>
                  <a:pt x="176213" y="500063"/>
                </a:cubicBezTo>
                <a:cubicBezTo>
                  <a:pt x="173712" y="493809"/>
                  <a:pt x="166237" y="490949"/>
                  <a:pt x="161925" y="485775"/>
                </a:cubicBezTo>
                <a:cubicBezTo>
                  <a:pt x="158261" y="481378"/>
                  <a:pt x="155575" y="476250"/>
                  <a:pt x="152400" y="471488"/>
                </a:cubicBezTo>
                <a:cubicBezTo>
                  <a:pt x="149225" y="461963"/>
                  <a:pt x="141766" y="452892"/>
                  <a:pt x="142875" y="442913"/>
                </a:cubicBezTo>
                <a:cubicBezTo>
                  <a:pt x="144463" y="428625"/>
                  <a:pt x="145275" y="414230"/>
                  <a:pt x="147638" y="400050"/>
                </a:cubicBezTo>
                <a:cubicBezTo>
                  <a:pt x="148463" y="395098"/>
                  <a:pt x="151021" y="390590"/>
                  <a:pt x="152400" y="385763"/>
                </a:cubicBezTo>
                <a:cubicBezTo>
                  <a:pt x="154198" y="379469"/>
                  <a:pt x="155365" y="373007"/>
                  <a:pt x="157163" y="366713"/>
                </a:cubicBezTo>
                <a:cubicBezTo>
                  <a:pt x="158542" y="361886"/>
                  <a:pt x="160707" y="357295"/>
                  <a:pt x="161925" y="352425"/>
                </a:cubicBezTo>
                <a:cubicBezTo>
                  <a:pt x="168716" y="325261"/>
                  <a:pt x="164123" y="333986"/>
                  <a:pt x="171450" y="309563"/>
                </a:cubicBezTo>
                <a:cubicBezTo>
                  <a:pt x="174335" y="299946"/>
                  <a:pt x="180975" y="280988"/>
                  <a:pt x="180975" y="280988"/>
                </a:cubicBezTo>
                <a:cubicBezTo>
                  <a:pt x="182563" y="268288"/>
                  <a:pt x="183448" y="255480"/>
                  <a:pt x="185738" y="242888"/>
                </a:cubicBezTo>
                <a:cubicBezTo>
                  <a:pt x="186636" y="237949"/>
                  <a:pt x="189121" y="233427"/>
                  <a:pt x="190500" y="228600"/>
                </a:cubicBezTo>
                <a:cubicBezTo>
                  <a:pt x="192298" y="222306"/>
                  <a:pt x="193675" y="215900"/>
                  <a:pt x="195263" y="209550"/>
                </a:cubicBezTo>
                <a:cubicBezTo>
                  <a:pt x="196850" y="196850"/>
                  <a:pt x="198079" y="184100"/>
                  <a:pt x="200025" y="171450"/>
                </a:cubicBezTo>
                <a:cubicBezTo>
                  <a:pt x="201256" y="163450"/>
                  <a:pt x="203643" y="155651"/>
                  <a:pt x="204788" y="147638"/>
                </a:cubicBezTo>
                <a:cubicBezTo>
                  <a:pt x="206592" y="135012"/>
                  <a:pt x="210795" y="86684"/>
                  <a:pt x="214313" y="71438"/>
                </a:cubicBezTo>
                <a:cubicBezTo>
                  <a:pt x="216571" y="61655"/>
                  <a:pt x="220663" y="52388"/>
                  <a:pt x="223838" y="42863"/>
                </a:cubicBezTo>
                <a:lnTo>
                  <a:pt x="233363" y="14288"/>
                </a:lnTo>
                <a:cubicBezTo>
                  <a:pt x="234869" y="9770"/>
                  <a:pt x="233363" y="4763"/>
                  <a:pt x="233363"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2" name="Straight Connector 21"/>
          <p:cNvCxnSpPr/>
          <p:nvPr/>
        </p:nvCxnSpPr>
        <p:spPr>
          <a:xfrm flipV="1">
            <a:off x="1600200" y="2628900"/>
            <a:ext cx="0" cy="381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1600200" y="2619375"/>
            <a:ext cx="190500" cy="381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Freeform 22"/>
          <p:cNvSpPr/>
          <p:nvPr/>
        </p:nvSpPr>
        <p:spPr>
          <a:xfrm>
            <a:off x="1500188" y="3043238"/>
            <a:ext cx="28575" cy="95250"/>
          </a:xfrm>
          <a:custGeom>
            <a:avLst/>
            <a:gdLst>
              <a:gd name="connsiteX0" fmla="*/ 23812 w 28575"/>
              <a:gd name="connsiteY0" fmla="*/ 0 h 95250"/>
              <a:gd name="connsiteX1" fmla="*/ 14287 w 28575"/>
              <a:gd name="connsiteY1" fmla="*/ 23812 h 95250"/>
              <a:gd name="connsiteX2" fmla="*/ 4762 w 28575"/>
              <a:gd name="connsiteY2" fmla="*/ 38100 h 95250"/>
              <a:gd name="connsiteX3" fmla="*/ 0 w 28575"/>
              <a:gd name="connsiteY3" fmla="*/ 57150 h 95250"/>
              <a:gd name="connsiteX4" fmla="*/ 28575 w 28575"/>
              <a:gd name="connsiteY4" fmla="*/ 95250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95250">
                <a:moveTo>
                  <a:pt x="23812" y="0"/>
                </a:moveTo>
                <a:cubicBezTo>
                  <a:pt x="20637" y="7937"/>
                  <a:pt x="18110" y="16166"/>
                  <a:pt x="14287" y="23812"/>
                </a:cubicBezTo>
                <a:cubicBezTo>
                  <a:pt x="11727" y="28932"/>
                  <a:pt x="7017" y="32839"/>
                  <a:pt x="4762" y="38100"/>
                </a:cubicBezTo>
                <a:cubicBezTo>
                  <a:pt x="2184" y="44116"/>
                  <a:pt x="1587" y="50800"/>
                  <a:pt x="0" y="57150"/>
                </a:cubicBezTo>
                <a:cubicBezTo>
                  <a:pt x="21541" y="89461"/>
                  <a:pt x="10955" y="77630"/>
                  <a:pt x="28575" y="9525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Freeform 23"/>
          <p:cNvSpPr/>
          <p:nvPr/>
        </p:nvSpPr>
        <p:spPr>
          <a:xfrm>
            <a:off x="1919288" y="3810000"/>
            <a:ext cx="152400" cy="471488"/>
          </a:xfrm>
          <a:custGeom>
            <a:avLst/>
            <a:gdLst>
              <a:gd name="connsiteX0" fmla="*/ 0 w 152400"/>
              <a:gd name="connsiteY0" fmla="*/ 471488 h 471488"/>
              <a:gd name="connsiteX1" fmla="*/ 23812 w 152400"/>
              <a:gd name="connsiteY1" fmla="*/ 433388 h 471488"/>
              <a:gd name="connsiteX2" fmla="*/ 61912 w 152400"/>
              <a:gd name="connsiteY2" fmla="*/ 428625 h 471488"/>
              <a:gd name="connsiteX3" fmla="*/ 66675 w 152400"/>
              <a:gd name="connsiteY3" fmla="*/ 414338 h 471488"/>
              <a:gd name="connsiteX4" fmla="*/ 47625 w 152400"/>
              <a:gd name="connsiteY4" fmla="*/ 390525 h 471488"/>
              <a:gd name="connsiteX5" fmla="*/ 42862 w 152400"/>
              <a:gd name="connsiteY5" fmla="*/ 342900 h 471488"/>
              <a:gd name="connsiteX6" fmla="*/ 57150 w 152400"/>
              <a:gd name="connsiteY6" fmla="*/ 333375 h 471488"/>
              <a:gd name="connsiteX7" fmla="*/ 71437 w 152400"/>
              <a:gd name="connsiteY7" fmla="*/ 304800 h 471488"/>
              <a:gd name="connsiteX8" fmla="*/ 80962 w 152400"/>
              <a:gd name="connsiteY8" fmla="*/ 290513 h 471488"/>
              <a:gd name="connsiteX9" fmla="*/ 85725 w 152400"/>
              <a:gd name="connsiteY9" fmla="*/ 271463 h 471488"/>
              <a:gd name="connsiteX10" fmla="*/ 100012 w 152400"/>
              <a:gd name="connsiteY10" fmla="*/ 233363 h 471488"/>
              <a:gd name="connsiteX11" fmla="*/ 114300 w 152400"/>
              <a:gd name="connsiteY11" fmla="*/ 228600 h 471488"/>
              <a:gd name="connsiteX12" fmla="*/ 142875 w 152400"/>
              <a:gd name="connsiteY12" fmla="*/ 214313 h 471488"/>
              <a:gd name="connsiteX13" fmla="*/ 152400 w 152400"/>
              <a:gd name="connsiteY13" fmla="*/ 200025 h 471488"/>
              <a:gd name="connsiteX14" fmla="*/ 128587 w 152400"/>
              <a:gd name="connsiteY14" fmla="*/ 171450 h 471488"/>
              <a:gd name="connsiteX15" fmla="*/ 123825 w 152400"/>
              <a:gd name="connsiteY15" fmla="*/ 157163 h 471488"/>
              <a:gd name="connsiteX16" fmla="*/ 119062 w 152400"/>
              <a:gd name="connsiteY16" fmla="*/ 128588 h 471488"/>
              <a:gd name="connsiteX17" fmla="*/ 104775 w 152400"/>
              <a:gd name="connsiteY17" fmla="*/ 80963 h 471488"/>
              <a:gd name="connsiteX18" fmla="*/ 95250 w 152400"/>
              <a:gd name="connsiteY18" fmla="*/ 61913 h 471488"/>
              <a:gd name="connsiteX19" fmla="*/ 80962 w 152400"/>
              <a:gd name="connsiteY19" fmla="*/ 52388 h 471488"/>
              <a:gd name="connsiteX20" fmla="*/ 61912 w 152400"/>
              <a:gd name="connsiteY20" fmla="*/ 9525 h 471488"/>
              <a:gd name="connsiteX21" fmla="*/ 52387 w 152400"/>
              <a:gd name="connsiteY21" fmla="*/ 0 h 47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2400" h="471488">
                <a:moveTo>
                  <a:pt x="0" y="471488"/>
                </a:moveTo>
                <a:cubicBezTo>
                  <a:pt x="4339" y="460641"/>
                  <a:pt x="9536" y="438579"/>
                  <a:pt x="23812" y="433388"/>
                </a:cubicBezTo>
                <a:cubicBezTo>
                  <a:pt x="35840" y="429014"/>
                  <a:pt x="49212" y="430213"/>
                  <a:pt x="61912" y="428625"/>
                </a:cubicBezTo>
                <a:cubicBezTo>
                  <a:pt x="63500" y="423863"/>
                  <a:pt x="66675" y="419358"/>
                  <a:pt x="66675" y="414338"/>
                </a:cubicBezTo>
                <a:cubicBezTo>
                  <a:pt x="66675" y="399002"/>
                  <a:pt x="58595" y="397839"/>
                  <a:pt x="47625" y="390525"/>
                </a:cubicBezTo>
                <a:cubicBezTo>
                  <a:pt x="35472" y="372296"/>
                  <a:pt x="30232" y="371317"/>
                  <a:pt x="42862" y="342900"/>
                </a:cubicBezTo>
                <a:cubicBezTo>
                  <a:pt x="45187" y="337669"/>
                  <a:pt x="52387" y="336550"/>
                  <a:pt x="57150" y="333375"/>
                </a:cubicBezTo>
                <a:cubicBezTo>
                  <a:pt x="84447" y="292432"/>
                  <a:pt x="51720" y="344235"/>
                  <a:pt x="71437" y="304800"/>
                </a:cubicBezTo>
                <a:cubicBezTo>
                  <a:pt x="73997" y="299681"/>
                  <a:pt x="77787" y="295275"/>
                  <a:pt x="80962" y="290513"/>
                </a:cubicBezTo>
                <a:cubicBezTo>
                  <a:pt x="82550" y="284163"/>
                  <a:pt x="84305" y="277853"/>
                  <a:pt x="85725" y="271463"/>
                </a:cubicBezTo>
                <a:cubicBezTo>
                  <a:pt x="88656" y="258275"/>
                  <a:pt x="88085" y="242904"/>
                  <a:pt x="100012" y="233363"/>
                </a:cubicBezTo>
                <a:cubicBezTo>
                  <a:pt x="103932" y="230227"/>
                  <a:pt x="109810" y="230845"/>
                  <a:pt x="114300" y="228600"/>
                </a:cubicBezTo>
                <a:cubicBezTo>
                  <a:pt x="151222" y="210139"/>
                  <a:pt x="106968" y="226280"/>
                  <a:pt x="142875" y="214313"/>
                </a:cubicBezTo>
                <a:cubicBezTo>
                  <a:pt x="146050" y="209550"/>
                  <a:pt x="152400" y="205749"/>
                  <a:pt x="152400" y="200025"/>
                </a:cubicBezTo>
                <a:cubicBezTo>
                  <a:pt x="152400" y="193395"/>
                  <a:pt x="131317" y="174180"/>
                  <a:pt x="128587" y="171450"/>
                </a:cubicBezTo>
                <a:cubicBezTo>
                  <a:pt x="127000" y="166688"/>
                  <a:pt x="124914" y="162063"/>
                  <a:pt x="123825" y="157163"/>
                </a:cubicBezTo>
                <a:cubicBezTo>
                  <a:pt x="121730" y="147737"/>
                  <a:pt x="120956" y="138057"/>
                  <a:pt x="119062" y="128588"/>
                </a:cubicBezTo>
                <a:cubicBezTo>
                  <a:pt x="116783" y="117191"/>
                  <a:pt x="108827" y="89066"/>
                  <a:pt x="104775" y="80963"/>
                </a:cubicBezTo>
                <a:cubicBezTo>
                  <a:pt x="101600" y="74613"/>
                  <a:pt x="99795" y="67367"/>
                  <a:pt x="95250" y="61913"/>
                </a:cubicBezTo>
                <a:cubicBezTo>
                  <a:pt x="91586" y="57516"/>
                  <a:pt x="85725" y="55563"/>
                  <a:pt x="80962" y="52388"/>
                </a:cubicBezTo>
                <a:cubicBezTo>
                  <a:pt x="65868" y="29746"/>
                  <a:pt x="73247" y="43530"/>
                  <a:pt x="61912" y="9525"/>
                </a:cubicBezTo>
                <a:cubicBezTo>
                  <a:pt x="56439" y="-6893"/>
                  <a:pt x="39181" y="13209"/>
                  <a:pt x="52387"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483" name="Freeform 20482"/>
          <p:cNvSpPr/>
          <p:nvPr/>
        </p:nvSpPr>
        <p:spPr>
          <a:xfrm>
            <a:off x="4717712" y="3857193"/>
            <a:ext cx="606763" cy="1124382"/>
          </a:xfrm>
          <a:custGeom>
            <a:avLst/>
            <a:gdLst>
              <a:gd name="connsiteX0" fmla="*/ 40026 w 606763"/>
              <a:gd name="connsiteY0" fmla="*/ 1124382 h 1124382"/>
              <a:gd name="connsiteX1" fmla="*/ 44788 w 606763"/>
              <a:gd name="connsiteY1" fmla="*/ 1091045 h 1124382"/>
              <a:gd name="connsiteX2" fmla="*/ 73363 w 606763"/>
              <a:gd name="connsiteY2" fmla="*/ 1081520 h 1124382"/>
              <a:gd name="connsiteX3" fmla="*/ 78126 w 606763"/>
              <a:gd name="connsiteY3" fmla="*/ 1067232 h 1124382"/>
              <a:gd name="connsiteX4" fmla="*/ 73363 w 606763"/>
              <a:gd name="connsiteY4" fmla="*/ 1052945 h 1124382"/>
              <a:gd name="connsiteX5" fmla="*/ 63838 w 606763"/>
              <a:gd name="connsiteY5" fmla="*/ 1014845 h 1124382"/>
              <a:gd name="connsiteX6" fmla="*/ 78126 w 606763"/>
              <a:gd name="connsiteY6" fmla="*/ 952932 h 1124382"/>
              <a:gd name="connsiteX7" fmla="*/ 87651 w 606763"/>
              <a:gd name="connsiteY7" fmla="*/ 924357 h 1124382"/>
              <a:gd name="connsiteX8" fmla="*/ 82888 w 606763"/>
              <a:gd name="connsiteY8" fmla="*/ 891020 h 1124382"/>
              <a:gd name="connsiteX9" fmla="*/ 73363 w 606763"/>
              <a:gd name="connsiteY9" fmla="*/ 876732 h 1124382"/>
              <a:gd name="connsiteX10" fmla="*/ 68601 w 606763"/>
              <a:gd name="connsiteY10" fmla="*/ 862445 h 1124382"/>
              <a:gd name="connsiteX11" fmla="*/ 59076 w 606763"/>
              <a:gd name="connsiteY11" fmla="*/ 848157 h 1124382"/>
              <a:gd name="connsiteX12" fmla="*/ 49551 w 606763"/>
              <a:gd name="connsiteY12" fmla="*/ 819582 h 1124382"/>
              <a:gd name="connsiteX13" fmla="*/ 44788 w 606763"/>
              <a:gd name="connsiteY13" fmla="*/ 805295 h 1124382"/>
              <a:gd name="connsiteX14" fmla="*/ 35263 w 606763"/>
              <a:gd name="connsiteY14" fmla="*/ 791007 h 1124382"/>
              <a:gd name="connsiteX15" fmla="*/ 11451 w 606763"/>
              <a:gd name="connsiteY15" fmla="*/ 748145 h 1124382"/>
              <a:gd name="connsiteX16" fmla="*/ 1926 w 606763"/>
              <a:gd name="connsiteY16" fmla="*/ 629082 h 1124382"/>
              <a:gd name="connsiteX17" fmla="*/ 6688 w 606763"/>
              <a:gd name="connsiteY17" fmla="*/ 590982 h 1124382"/>
              <a:gd name="connsiteX18" fmla="*/ 278151 w 606763"/>
              <a:gd name="connsiteY18" fmla="*/ 586220 h 1124382"/>
              <a:gd name="connsiteX19" fmla="*/ 401976 w 606763"/>
              <a:gd name="connsiteY19" fmla="*/ 567170 h 1124382"/>
              <a:gd name="connsiteX20" fmla="*/ 397213 w 606763"/>
              <a:gd name="connsiteY20" fmla="*/ 552882 h 1124382"/>
              <a:gd name="connsiteX21" fmla="*/ 392451 w 606763"/>
              <a:gd name="connsiteY21" fmla="*/ 524307 h 1124382"/>
              <a:gd name="connsiteX22" fmla="*/ 387688 w 606763"/>
              <a:gd name="connsiteY22" fmla="*/ 510020 h 1124382"/>
              <a:gd name="connsiteX23" fmla="*/ 397213 w 606763"/>
              <a:gd name="connsiteY23" fmla="*/ 443345 h 1124382"/>
              <a:gd name="connsiteX24" fmla="*/ 416263 w 606763"/>
              <a:gd name="connsiteY24" fmla="*/ 414770 h 1124382"/>
              <a:gd name="connsiteX25" fmla="*/ 425788 w 606763"/>
              <a:gd name="connsiteY25" fmla="*/ 386195 h 1124382"/>
              <a:gd name="connsiteX26" fmla="*/ 440076 w 606763"/>
              <a:gd name="connsiteY26" fmla="*/ 357620 h 1124382"/>
              <a:gd name="connsiteX27" fmla="*/ 444838 w 606763"/>
              <a:gd name="connsiteY27" fmla="*/ 343332 h 1124382"/>
              <a:gd name="connsiteX28" fmla="*/ 459126 w 606763"/>
              <a:gd name="connsiteY28" fmla="*/ 333807 h 1124382"/>
              <a:gd name="connsiteX29" fmla="*/ 468651 w 606763"/>
              <a:gd name="connsiteY29" fmla="*/ 319520 h 1124382"/>
              <a:gd name="connsiteX30" fmla="*/ 473413 w 606763"/>
              <a:gd name="connsiteY30" fmla="*/ 305232 h 1124382"/>
              <a:gd name="connsiteX31" fmla="*/ 478176 w 606763"/>
              <a:gd name="connsiteY31" fmla="*/ 252845 h 1124382"/>
              <a:gd name="connsiteX32" fmla="*/ 501988 w 606763"/>
              <a:gd name="connsiteY32" fmla="*/ 224270 h 1124382"/>
              <a:gd name="connsiteX33" fmla="*/ 530563 w 606763"/>
              <a:gd name="connsiteY33" fmla="*/ 138545 h 1124382"/>
              <a:gd name="connsiteX34" fmla="*/ 540088 w 606763"/>
              <a:gd name="connsiteY34" fmla="*/ 124257 h 1124382"/>
              <a:gd name="connsiteX35" fmla="*/ 549613 w 606763"/>
              <a:gd name="connsiteY35" fmla="*/ 95682 h 1124382"/>
              <a:gd name="connsiteX36" fmla="*/ 554376 w 606763"/>
              <a:gd name="connsiteY36" fmla="*/ 81395 h 1124382"/>
              <a:gd name="connsiteX37" fmla="*/ 563901 w 606763"/>
              <a:gd name="connsiteY37" fmla="*/ 52820 h 1124382"/>
              <a:gd name="connsiteX38" fmla="*/ 568663 w 606763"/>
              <a:gd name="connsiteY38" fmla="*/ 38532 h 1124382"/>
              <a:gd name="connsiteX39" fmla="*/ 573426 w 606763"/>
              <a:gd name="connsiteY39" fmla="*/ 9957 h 1124382"/>
              <a:gd name="connsiteX40" fmla="*/ 606763 w 606763"/>
              <a:gd name="connsiteY40" fmla="*/ 432 h 1124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606763" h="1124382">
                <a:moveTo>
                  <a:pt x="40026" y="1124382"/>
                </a:moveTo>
                <a:cubicBezTo>
                  <a:pt x="41613" y="1113270"/>
                  <a:pt x="37896" y="1099906"/>
                  <a:pt x="44788" y="1091045"/>
                </a:cubicBezTo>
                <a:cubicBezTo>
                  <a:pt x="50952" y="1083120"/>
                  <a:pt x="73363" y="1081520"/>
                  <a:pt x="73363" y="1081520"/>
                </a:cubicBezTo>
                <a:cubicBezTo>
                  <a:pt x="74951" y="1076757"/>
                  <a:pt x="78126" y="1072252"/>
                  <a:pt x="78126" y="1067232"/>
                </a:cubicBezTo>
                <a:cubicBezTo>
                  <a:pt x="78126" y="1062212"/>
                  <a:pt x="74581" y="1057815"/>
                  <a:pt x="73363" y="1052945"/>
                </a:cubicBezTo>
                <a:lnTo>
                  <a:pt x="63838" y="1014845"/>
                </a:lnTo>
                <a:cubicBezTo>
                  <a:pt x="87972" y="942443"/>
                  <a:pt x="59578" y="1033304"/>
                  <a:pt x="78126" y="952932"/>
                </a:cubicBezTo>
                <a:cubicBezTo>
                  <a:pt x="80384" y="943149"/>
                  <a:pt x="87651" y="924357"/>
                  <a:pt x="87651" y="924357"/>
                </a:cubicBezTo>
                <a:cubicBezTo>
                  <a:pt x="86063" y="913245"/>
                  <a:pt x="86114" y="901772"/>
                  <a:pt x="82888" y="891020"/>
                </a:cubicBezTo>
                <a:cubicBezTo>
                  <a:pt x="81243" y="885537"/>
                  <a:pt x="75923" y="881852"/>
                  <a:pt x="73363" y="876732"/>
                </a:cubicBezTo>
                <a:cubicBezTo>
                  <a:pt x="71118" y="872242"/>
                  <a:pt x="70846" y="866935"/>
                  <a:pt x="68601" y="862445"/>
                </a:cubicBezTo>
                <a:cubicBezTo>
                  <a:pt x="66041" y="857325"/>
                  <a:pt x="61401" y="853388"/>
                  <a:pt x="59076" y="848157"/>
                </a:cubicBezTo>
                <a:cubicBezTo>
                  <a:pt x="54998" y="838982"/>
                  <a:pt x="52726" y="829107"/>
                  <a:pt x="49551" y="819582"/>
                </a:cubicBezTo>
                <a:cubicBezTo>
                  <a:pt x="47963" y="814820"/>
                  <a:pt x="47573" y="809472"/>
                  <a:pt x="44788" y="805295"/>
                </a:cubicBezTo>
                <a:lnTo>
                  <a:pt x="35263" y="791007"/>
                </a:lnTo>
                <a:cubicBezTo>
                  <a:pt x="23608" y="756043"/>
                  <a:pt x="32838" y="769532"/>
                  <a:pt x="11451" y="748145"/>
                </a:cubicBezTo>
                <a:cubicBezTo>
                  <a:pt x="8276" y="708457"/>
                  <a:pt x="-3012" y="668589"/>
                  <a:pt x="1926" y="629082"/>
                </a:cubicBezTo>
                <a:cubicBezTo>
                  <a:pt x="3513" y="616382"/>
                  <a:pt x="-5959" y="592945"/>
                  <a:pt x="6688" y="590982"/>
                </a:cubicBezTo>
                <a:cubicBezTo>
                  <a:pt x="96119" y="577105"/>
                  <a:pt x="187663" y="587807"/>
                  <a:pt x="278151" y="586220"/>
                </a:cubicBezTo>
                <a:cubicBezTo>
                  <a:pt x="482492" y="578921"/>
                  <a:pt x="427774" y="618765"/>
                  <a:pt x="401976" y="567170"/>
                </a:cubicBezTo>
                <a:cubicBezTo>
                  <a:pt x="399731" y="562680"/>
                  <a:pt x="398801" y="557645"/>
                  <a:pt x="397213" y="552882"/>
                </a:cubicBezTo>
                <a:cubicBezTo>
                  <a:pt x="395626" y="543357"/>
                  <a:pt x="394546" y="533733"/>
                  <a:pt x="392451" y="524307"/>
                </a:cubicBezTo>
                <a:cubicBezTo>
                  <a:pt x="391362" y="519407"/>
                  <a:pt x="387688" y="515040"/>
                  <a:pt x="387688" y="510020"/>
                </a:cubicBezTo>
                <a:cubicBezTo>
                  <a:pt x="387688" y="505233"/>
                  <a:pt x="388400" y="459208"/>
                  <a:pt x="397213" y="443345"/>
                </a:cubicBezTo>
                <a:cubicBezTo>
                  <a:pt x="402772" y="433338"/>
                  <a:pt x="409913" y="424295"/>
                  <a:pt x="416263" y="414770"/>
                </a:cubicBezTo>
                <a:cubicBezTo>
                  <a:pt x="421832" y="406416"/>
                  <a:pt x="422613" y="395720"/>
                  <a:pt x="425788" y="386195"/>
                </a:cubicBezTo>
                <a:cubicBezTo>
                  <a:pt x="432360" y="366478"/>
                  <a:pt x="427767" y="376083"/>
                  <a:pt x="440076" y="357620"/>
                </a:cubicBezTo>
                <a:cubicBezTo>
                  <a:pt x="441663" y="352857"/>
                  <a:pt x="441702" y="347252"/>
                  <a:pt x="444838" y="343332"/>
                </a:cubicBezTo>
                <a:cubicBezTo>
                  <a:pt x="448414" y="338862"/>
                  <a:pt x="455078" y="337854"/>
                  <a:pt x="459126" y="333807"/>
                </a:cubicBezTo>
                <a:cubicBezTo>
                  <a:pt x="463173" y="329760"/>
                  <a:pt x="465476" y="324282"/>
                  <a:pt x="468651" y="319520"/>
                </a:cubicBezTo>
                <a:cubicBezTo>
                  <a:pt x="470238" y="314757"/>
                  <a:pt x="472703" y="310202"/>
                  <a:pt x="473413" y="305232"/>
                </a:cubicBezTo>
                <a:cubicBezTo>
                  <a:pt x="475893" y="287874"/>
                  <a:pt x="474502" y="269990"/>
                  <a:pt x="478176" y="252845"/>
                </a:cubicBezTo>
                <a:cubicBezTo>
                  <a:pt x="479985" y="244405"/>
                  <a:pt x="497129" y="229129"/>
                  <a:pt x="501988" y="224270"/>
                </a:cubicBezTo>
                <a:lnTo>
                  <a:pt x="530563" y="138545"/>
                </a:lnTo>
                <a:cubicBezTo>
                  <a:pt x="532373" y="133115"/>
                  <a:pt x="537763" y="129488"/>
                  <a:pt x="540088" y="124257"/>
                </a:cubicBezTo>
                <a:cubicBezTo>
                  <a:pt x="544166" y="115082"/>
                  <a:pt x="546438" y="105207"/>
                  <a:pt x="549613" y="95682"/>
                </a:cubicBezTo>
                <a:lnTo>
                  <a:pt x="554376" y="81395"/>
                </a:lnTo>
                <a:lnTo>
                  <a:pt x="563901" y="52820"/>
                </a:lnTo>
                <a:cubicBezTo>
                  <a:pt x="565489" y="48057"/>
                  <a:pt x="567838" y="43484"/>
                  <a:pt x="568663" y="38532"/>
                </a:cubicBezTo>
                <a:cubicBezTo>
                  <a:pt x="570251" y="29007"/>
                  <a:pt x="569108" y="18594"/>
                  <a:pt x="573426" y="9957"/>
                </a:cubicBezTo>
                <a:cubicBezTo>
                  <a:pt x="579950" y="-3090"/>
                  <a:pt x="596464" y="432"/>
                  <a:pt x="606763" y="43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485" name="Freeform 20484"/>
          <p:cNvSpPr/>
          <p:nvPr/>
        </p:nvSpPr>
        <p:spPr>
          <a:xfrm>
            <a:off x="5319713" y="3138455"/>
            <a:ext cx="1019175" cy="728695"/>
          </a:xfrm>
          <a:custGeom>
            <a:avLst/>
            <a:gdLst>
              <a:gd name="connsiteX0" fmla="*/ 0 w 1019175"/>
              <a:gd name="connsiteY0" fmla="*/ 728695 h 728695"/>
              <a:gd name="connsiteX1" fmla="*/ 85725 w 1019175"/>
              <a:gd name="connsiteY1" fmla="*/ 714408 h 728695"/>
              <a:gd name="connsiteX2" fmla="*/ 100012 w 1019175"/>
              <a:gd name="connsiteY2" fmla="*/ 709645 h 728695"/>
              <a:gd name="connsiteX3" fmla="*/ 166687 w 1019175"/>
              <a:gd name="connsiteY3" fmla="*/ 704883 h 728695"/>
              <a:gd name="connsiteX4" fmla="*/ 171450 w 1019175"/>
              <a:gd name="connsiteY4" fmla="*/ 685833 h 728695"/>
              <a:gd name="connsiteX5" fmla="*/ 233362 w 1019175"/>
              <a:gd name="connsiteY5" fmla="*/ 681070 h 728695"/>
              <a:gd name="connsiteX6" fmla="*/ 300037 w 1019175"/>
              <a:gd name="connsiteY6" fmla="*/ 671545 h 728695"/>
              <a:gd name="connsiteX7" fmla="*/ 442912 w 1019175"/>
              <a:gd name="connsiteY7" fmla="*/ 666783 h 728695"/>
              <a:gd name="connsiteX8" fmla="*/ 514350 w 1019175"/>
              <a:gd name="connsiteY8" fmla="*/ 662020 h 728695"/>
              <a:gd name="connsiteX9" fmla="*/ 542925 w 1019175"/>
              <a:gd name="connsiteY9" fmla="*/ 652495 h 728695"/>
              <a:gd name="connsiteX10" fmla="*/ 595312 w 1019175"/>
              <a:gd name="connsiteY10" fmla="*/ 647733 h 728695"/>
              <a:gd name="connsiteX11" fmla="*/ 695325 w 1019175"/>
              <a:gd name="connsiteY11" fmla="*/ 638208 h 728695"/>
              <a:gd name="connsiteX12" fmla="*/ 719137 w 1019175"/>
              <a:gd name="connsiteY12" fmla="*/ 633445 h 728695"/>
              <a:gd name="connsiteX13" fmla="*/ 733425 w 1019175"/>
              <a:gd name="connsiteY13" fmla="*/ 623920 h 728695"/>
              <a:gd name="connsiteX14" fmla="*/ 762000 w 1019175"/>
              <a:gd name="connsiteY14" fmla="*/ 609633 h 728695"/>
              <a:gd name="connsiteX15" fmla="*/ 771525 w 1019175"/>
              <a:gd name="connsiteY15" fmla="*/ 595345 h 728695"/>
              <a:gd name="connsiteX16" fmla="*/ 800100 w 1019175"/>
              <a:gd name="connsiteY16" fmla="*/ 571533 h 728695"/>
              <a:gd name="connsiteX17" fmla="*/ 819150 w 1019175"/>
              <a:gd name="connsiteY17" fmla="*/ 542958 h 728695"/>
              <a:gd name="connsiteX18" fmla="*/ 842962 w 1019175"/>
              <a:gd name="connsiteY18" fmla="*/ 514383 h 728695"/>
              <a:gd name="connsiteX19" fmla="*/ 857250 w 1019175"/>
              <a:gd name="connsiteY19" fmla="*/ 509620 h 728695"/>
              <a:gd name="connsiteX20" fmla="*/ 900112 w 1019175"/>
              <a:gd name="connsiteY20" fmla="*/ 476283 h 728695"/>
              <a:gd name="connsiteX21" fmla="*/ 914400 w 1019175"/>
              <a:gd name="connsiteY21" fmla="*/ 461995 h 728695"/>
              <a:gd name="connsiteX22" fmla="*/ 900112 w 1019175"/>
              <a:gd name="connsiteY22" fmla="*/ 447708 h 728695"/>
              <a:gd name="connsiteX23" fmla="*/ 885825 w 1019175"/>
              <a:gd name="connsiteY23" fmla="*/ 442945 h 728695"/>
              <a:gd name="connsiteX24" fmla="*/ 847725 w 1019175"/>
              <a:gd name="connsiteY24" fmla="*/ 400083 h 728695"/>
              <a:gd name="connsiteX25" fmla="*/ 833437 w 1019175"/>
              <a:gd name="connsiteY25" fmla="*/ 385795 h 728695"/>
              <a:gd name="connsiteX26" fmla="*/ 814387 w 1019175"/>
              <a:gd name="connsiteY26" fmla="*/ 342933 h 728695"/>
              <a:gd name="connsiteX27" fmla="*/ 819150 w 1019175"/>
              <a:gd name="connsiteY27" fmla="*/ 319120 h 728695"/>
              <a:gd name="connsiteX28" fmla="*/ 847725 w 1019175"/>
              <a:gd name="connsiteY28" fmla="*/ 309595 h 728695"/>
              <a:gd name="connsiteX29" fmla="*/ 862012 w 1019175"/>
              <a:gd name="connsiteY29" fmla="*/ 300070 h 728695"/>
              <a:gd name="connsiteX30" fmla="*/ 866775 w 1019175"/>
              <a:gd name="connsiteY30" fmla="*/ 285783 h 728695"/>
              <a:gd name="connsiteX31" fmla="*/ 866775 w 1019175"/>
              <a:gd name="connsiteY31" fmla="*/ 223870 h 728695"/>
              <a:gd name="connsiteX32" fmla="*/ 881062 w 1019175"/>
              <a:gd name="connsiteY32" fmla="*/ 209583 h 728695"/>
              <a:gd name="connsiteX33" fmla="*/ 895350 w 1019175"/>
              <a:gd name="connsiteY33" fmla="*/ 214345 h 728695"/>
              <a:gd name="connsiteX34" fmla="*/ 914400 w 1019175"/>
              <a:gd name="connsiteY34" fmla="*/ 185770 h 728695"/>
              <a:gd name="connsiteX35" fmla="*/ 938212 w 1019175"/>
              <a:gd name="connsiteY35" fmla="*/ 147670 h 728695"/>
              <a:gd name="connsiteX36" fmla="*/ 952500 w 1019175"/>
              <a:gd name="connsiteY36" fmla="*/ 142908 h 728695"/>
              <a:gd name="connsiteX37" fmla="*/ 985837 w 1019175"/>
              <a:gd name="connsiteY37" fmla="*/ 100045 h 728695"/>
              <a:gd name="connsiteX38" fmla="*/ 1004887 w 1019175"/>
              <a:gd name="connsiteY38" fmla="*/ 52420 h 728695"/>
              <a:gd name="connsiteX39" fmla="*/ 1019175 w 1019175"/>
              <a:gd name="connsiteY39" fmla="*/ 33 h 728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019175" h="728695">
                <a:moveTo>
                  <a:pt x="0" y="728695"/>
                </a:moveTo>
                <a:cubicBezTo>
                  <a:pt x="60175" y="716660"/>
                  <a:pt x="31561" y="721178"/>
                  <a:pt x="85725" y="714408"/>
                </a:cubicBezTo>
                <a:cubicBezTo>
                  <a:pt x="90487" y="712820"/>
                  <a:pt x="95026" y="710232"/>
                  <a:pt x="100012" y="709645"/>
                </a:cubicBezTo>
                <a:cubicBezTo>
                  <a:pt x="122141" y="707042"/>
                  <a:pt x="145549" y="711929"/>
                  <a:pt x="166687" y="704883"/>
                </a:cubicBezTo>
                <a:cubicBezTo>
                  <a:pt x="172897" y="702813"/>
                  <a:pt x="165286" y="688035"/>
                  <a:pt x="171450" y="685833"/>
                </a:cubicBezTo>
                <a:cubicBezTo>
                  <a:pt x="190942" y="678871"/>
                  <a:pt x="212725" y="682658"/>
                  <a:pt x="233362" y="681070"/>
                </a:cubicBezTo>
                <a:cubicBezTo>
                  <a:pt x="261851" y="671575"/>
                  <a:pt x="251150" y="673930"/>
                  <a:pt x="300037" y="671545"/>
                </a:cubicBezTo>
                <a:cubicBezTo>
                  <a:pt x="347632" y="669223"/>
                  <a:pt x="395287" y="668370"/>
                  <a:pt x="442912" y="666783"/>
                </a:cubicBezTo>
                <a:cubicBezTo>
                  <a:pt x="466725" y="665195"/>
                  <a:pt x="490724" y="665395"/>
                  <a:pt x="514350" y="662020"/>
                </a:cubicBezTo>
                <a:cubicBezTo>
                  <a:pt x="524289" y="660600"/>
                  <a:pt x="532926" y="653404"/>
                  <a:pt x="542925" y="652495"/>
                </a:cubicBezTo>
                <a:lnTo>
                  <a:pt x="595312" y="647733"/>
                </a:lnTo>
                <a:cubicBezTo>
                  <a:pt x="638779" y="633243"/>
                  <a:pt x="593022" y="647104"/>
                  <a:pt x="695325" y="638208"/>
                </a:cubicBezTo>
                <a:cubicBezTo>
                  <a:pt x="703389" y="637507"/>
                  <a:pt x="711200" y="635033"/>
                  <a:pt x="719137" y="633445"/>
                </a:cubicBezTo>
                <a:cubicBezTo>
                  <a:pt x="723900" y="630270"/>
                  <a:pt x="728305" y="626480"/>
                  <a:pt x="733425" y="623920"/>
                </a:cubicBezTo>
                <a:cubicBezTo>
                  <a:pt x="772861" y="604203"/>
                  <a:pt x="721051" y="636931"/>
                  <a:pt x="762000" y="609633"/>
                </a:cubicBezTo>
                <a:cubicBezTo>
                  <a:pt x="765175" y="604870"/>
                  <a:pt x="767478" y="599393"/>
                  <a:pt x="771525" y="595345"/>
                </a:cubicBezTo>
                <a:cubicBezTo>
                  <a:pt x="799042" y="567827"/>
                  <a:pt x="772791" y="606643"/>
                  <a:pt x="800100" y="571533"/>
                </a:cubicBezTo>
                <a:cubicBezTo>
                  <a:pt x="807128" y="562497"/>
                  <a:pt x="812800" y="552483"/>
                  <a:pt x="819150" y="542958"/>
                </a:cubicBezTo>
                <a:cubicBezTo>
                  <a:pt x="826179" y="532415"/>
                  <a:pt x="831961" y="521717"/>
                  <a:pt x="842962" y="514383"/>
                </a:cubicBezTo>
                <a:cubicBezTo>
                  <a:pt x="847139" y="511598"/>
                  <a:pt x="852487" y="511208"/>
                  <a:pt x="857250" y="509620"/>
                </a:cubicBezTo>
                <a:cubicBezTo>
                  <a:pt x="879632" y="487238"/>
                  <a:pt x="865933" y="499069"/>
                  <a:pt x="900112" y="476283"/>
                </a:cubicBezTo>
                <a:cubicBezTo>
                  <a:pt x="905716" y="472547"/>
                  <a:pt x="909637" y="466758"/>
                  <a:pt x="914400" y="461995"/>
                </a:cubicBezTo>
                <a:cubicBezTo>
                  <a:pt x="909637" y="457233"/>
                  <a:pt x="905716" y="451444"/>
                  <a:pt x="900112" y="447708"/>
                </a:cubicBezTo>
                <a:cubicBezTo>
                  <a:pt x="895935" y="444923"/>
                  <a:pt x="889788" y="446027"/>
                  <a:pt x="885825" y="442945"/>
                </a:cubicBezTo>
                <a:cubicBezTo>
                  <a:pt x="841950" y="408819"/>
                  <a:pt x="869504" y="426217"/>
                  <a:pt x="847725" y="400083"/>
                </a:cubicBezTo>
                <a:cubicBezTo>
                  <a:pt x="843413" y="394909"/>
                  <a:pt x="838200" y="390558"/>
                  <a:pt x="833437" y="385795"/>
                </a:cubicBezTo>
                <a:cubicBezTo>
                  <a:pt x="822102" y="351790"/>
                  <a:pt x="829481" y="365574"/>
                  <a:pt x="814387" y="342933"/>
                </a:cubicBezTo>
                <a:cubicBezTo>
                  <a:pt x="815975" y="334995"/>
                  <a:pt x="813426" y="324844"/>
                  <a:pt x="819150" y="319120"/>
                </a:cubicBezTo>
                <a:cubicBezTo>
                  <a:pt x="826250" y="312020"/>
                  <a:pt x="838200" y="312770"/>
                  <a:pt x="847725" y="309595"/>
                </a:cubicBezTo>
                <a:cubicBezTo>
                  <a:pt x="853155" y="307785"/>
                  <a:pt x="857250" y="303245"/>
                  <a:pt x="862012" y="300070"/>
                </a:cubicBezTo>
                <a:cubicBezTo>
                  <a:pt x="863600" y="295308"/>
                  <a:pt x="866775" y="290803"/>
                  <a:pt x="866775" y="285783"/>
                </a:cubicBezTo>
                <a:cubicBezTo>
                  <a:pt x="866775" y="272018"/>
                  <a:pt x="855311" y="241067"/>
                  <a:pt x="866775" y="223870"/>
                </a:cubicBezTo>
                <a:cubicBezTo>
                  <a:pt x="870511" y="218266"/>
                  <a:pt x="876300" y="214345"/>
                  <a:pt x="881062" y="209583"/>
                </a:cubicBezTo>
                <a:cubicBezTo>
                  <a:pt x="885825" y="211170"/>
                  <a:pt x="891265" y="217263"/>
                  <a:pt x="895350" y="214345"/>
                </a:cubicBezTo>
                <a:cubicBezTo>
                  <a:pt x="904665" y="207691"/>
                  <a:pt x="914400" y="185770"/>
                  <a:pt x="914400" y="185770"/>
                </a:cubicBezTo>
                <a:cubicBezTo>
                  <a:pt x="923087" y="159710"/>
                  <a:pt x="917081" y="158235"/>
                  <a:pt x="938212" y="147670"/>
                </a:cubicBezTo>
                <a:cubicBezTo>
                  <a:pt x="942702" y="145425"/>
                  <a:pt x="947737" y="144495"/>
                  <a:pt x="952500" y="142908"/>
                </a:cubicBezTo>
                <a:cubicBezTo>
                  <a:pt x="975286" y="108729"/>
                  <a:pt x="963456" y="122428"/>
                  <a:pt x="985837" y="100045"/>
                </a:cubicBezTo>
                <a:cubicBezTo>
                  <a:pt x="997607" y="64735"/>
                  <a:pt x="990872" y="80450"/>
                  <a:pt x="1004887" y="52420"/>
                </a:cubicBezTo>
                <a:cubicBezTo>
                  <a:pt x="1009937" y="-3129"/>
                  <a:pt x="992116" y="33"/>
                  <a:pt x="1019175" y="33"/>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TextBox 37"/>
          <p:cNvSpPr txBox="1"/>
          <p:nvPr/>
        </p:nvSpPr>
        <p:spPr>
          <a:xfrm>
            <a:off x="6477000" y="4281488"/>
            <a:ext cx="1447800" cy="584775"/>
          </a:xfrm>
          <a:prstGeom prst="rect">
            <a:avLst/>
          </a:prstGeom>
          <a:solidFill>
            <a:srgbClr val="002060"/>
          </a:solidFill>
        </p:spPr>
        <p:txBody>
          <a:bodyPr wrap="square" rtlCol="0">
            <a:spAutoFit/>
          </a:bodyPr>
          <a:lstStyle/>
          <a:p>
            <a:pPr algn="ctr"/>
            <a:r>
              <a:rPr lang="en-US" sz="1600" dirty="0" smtClean="0">
                <a:solidFill>
                  <a:schemeClr val="bg1"/>
                </a:solidFill>
              </a:rPr>
              <a:t>South</a:t>
            </a:r>
          </a:p>
          <a:p>
            <a:pPr algn="ctr"/>
            <a:r>
              <a:rPr lang="en-US" sz="1600" dirty="0" smtClean="0">
                <a:solidFill>
                  <a:schemeClr val="bg1"/>
                </a:solidFill>
              </a:rPr>
              <a:t>Jay McArthur</a:t>
            </a:r>
            <a:endParaRPr lang="en-US" sz="1600" dirty="0">
              <a:solidFill>
                <a:schemeClr val="bg1"/>
              </a:solidFill>
            </a:endParaRPr>
          </a:p>
        </p:txBody>
      </p:sp>
      <p:sp>
        <p:nvSpPr>
          <p:cNvPr id="39" name="TextBox 38"/>
          <p:cNvSpPr txBox="1"/>
          <p:nvPr/>
        </p:nvSpPr>
        <p:spPr>
          <a:xfrm>
            <a:off x="3276600" y="2463225"/>
            <a:ext cx="1592093" cy="584775"/>
          </a:xfrm>
          <a:prstGeom prst="rect">
            <a:avLst/>
          </a:prstGeom>
          <a:solidFill>
            <a:srgbClr val="002060"/>
          </a:solidFill>
        </p:spPr>
        <p:txBody>
          <a:bodyPr wrap="square" rtlCol="0">
            <a:spAutoFit/>
          </a:bodyPr>
          <a:lstStyle/>
          <a:p>
            <a:pPr algn="ctr"/>
            <a:r>
              <a:rPr lang="en-US" sz="1600" dirty="0" smtClean="0">
                <a:solidFill>
                  <a:schemeClr val="bg1"/>
                </a:solidFill>
              </a:rPr>
              <a:t>Midwest</a:t>
            </a:r>
          </a:p>
          <a:p>
            <a:pPr algn="ctr"/>
            <a:r>
              <a:rPr lang="en-US" sz="1600" dirty="0" smtClean="0">
                <a:solidFill>
                  <a:schemeClr val="bg1"/>
                </a:solidFill>
              </a:rPr>
              <a:t>Bruce Hillblom</a:t>
            </a:r>
            <a:endParaRPr lang="en-US" sz="1600" dirty="0">
              <a:solidFill>
                <a:schemeClr val="bg1"/>
              </a:solidFill>
            </a:endParaRPr>
          </a:p>
        </p:txBody>
      </p:sp>
      <p:sp>
        <p:nvSpPr>
          <p:cNvPr id="40" name="TextBox 39"/>
          <p:cNvSpPr txBox="1"/>
          <p:nvPr/>
        </p:nvSpPr>
        <p:spPr>
          <a:xfrm>
            <a:off x="76200" y="4063425"/>
            <a:ext cx="1447800" cy="769441"/>
          </a:xfrm>
          <a:prstGeom prst="rect">
            <a:avLst/>
          </a:prstGeom>
          <a:solidFill>
            <a:srgbClr val="002060"/>
          </a:solidFill>
        </p:spPr>
        <p:txBody>
          <a:bodyPr wrap="square" rtlCol="0">
            <a:spAutoFit/>
          </a:bodyPr>
          <a:lstStyle/>
          <a:p>
            <a:pPr algn="ctr"/>
            <a:r>
              <a:rPr lang="en-US" sz="1600" dirty="0" smtClean="0">
                <a:solidFill>
                  <a:schemeClr val="bg1"/>
                </a:solidFill>
              </a:rPr>
              <a:t>West</a:t>
            </a:r>
          </a:p>
          <a:p>
            <a:pPr algn="ctr"/>
            <a:r>
              <a:rPr lang="en-US" sz="1600" dirty="0" smtClean="0">
                <a:solidFill>
                  <a:schemeClr val="bg1"/>
                </a:solidFill>
              </a:rPr>
              <a:t>Jeff Snowden</a:t>
            </a:r>
          </a:p>
          <a:p>
            <a:pPr algn="ctr"/>
            <a:r>
              <a:rPr lang="en-US" sz="1200" dirty="0" smtClean="0">
                <a:solidFill>
                  <a:schemeClr val="bg1"/>
                </a:solidFill>
              </a:rPr>
              <a:t>(acting)</a:t>
            </a:r>
            <a:endParaRPr lang="en-US" sz="1200" dirty="0">
              <a:solidFill>
                <a:schemeClr val="bg1"/>
              </a:solidFill>
            </a:endParaRPr>
          </a:p>
        </p:txBody>
      </p:sp>
    </p:spTree>
    <p:extLst>
      <p:ext uri="{BB962C8B-B14F-4D97-AF65-F5344CB8AC3E}">
        <p14:creationId xmlns:p14="http://schemas.microsoft.com/office/powerpoint/2010/main" val="6553134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PRIIA 209 Implementation Issues</a:t>
            </a:r>
            <a:endParaRPr lang="en-US" sz="6000" dirty="0"/>
          </a:p>
        </p:txBody>
      </p:sp>
      <p:sp>
        <p:nvSpPr>
          <p:cNvPr id="3" name="Content Placeholder 2"/>
          <p:cNvSpPr>
            <a:spLocks noGrp="1"/>
          </p:cNvSpPr>
          <p:nvPr>
            <p:ph idx="1"/>
          </p:nvPr>
        </p:nvSpPr>
        <p:spPr/>
        <p:txBody>
          <a:bodyPr/>
          <a:lstStyle/>
          <a:p>
            <a:r>
              <a:rPr lang="en-US" sz="2000" dirty="0" smtClean="0"/>
              <a:t>Equipment Capital Working Group </a:t>
            </a:r>
          </a:p>
          <a:p>
            <a:pPr lvl="1"/>
            <a:r>
              <a:rPr lang="en-US" sz="1600" dirty="0" smtClean="0"/>
              <a:t>established in SEP 2013 to build a straightforward work plan that will be used to develop a 5-year Capital Investment Program (CIP).</a:t>
            </a:r>
          </a:p>
          <a:p>
            <a:pPr lvl="1"/>
            <a:r>
              <a:rPr lang="en-US" sz="1600" dirty="0" smtClean="0"/>
              <a:t>The CIP for Amtrak Equipment Deployed in state supported services is drafted and being prepared for presentation to the Next Generation Equipment Board.</a:t>
            </a:r>
          </a:p>
          <a:p>
            <a:r>
              <a:rPr lang="en-US" sz="2000" dirty="0" smtClean="0"/>
              <a:t>Operating Cost Working Group</a:t>
            </a:r>
            <a:endParaRPr lang="en-US" sz="2000" dirty="0" smtClean="0"/>
          </a:p>
          <a:p>
            <a:pPr lvl="1"/>
            <a:r>
              <a:rPr lang="en-US" sz="1600" dirty="0" smtClean="0"/>
              <a:t>Need to establish clear definition of route cost versus support fee to allow for proper placement of costs within these two categories.</a:t>
            </a:r>
            <a:endParaRPr lang="en-US" sz="1600" dirty="0"/>
          </a:p>
          <a:p>
            <a:r>
              <a:rPr lang="en-US" sz="2000" dirty="0" smtClean="0"/>
              <a:t>Performance </a:t>
            </a:r>
            <a:r>
              <a:rPr lang="en-US" sz="2000" dirty="0" smtClean="0"/>
              <a:t>Standards Working Group</a:t>
            </a:r>
            <a:endParaRPr lang="en-US" sz="2000" dirty="0" smtClean="0"/>
          </a:p>
          <a:p>
            <a:pPr lvl="1"/>
            <a:r>
              <a:rPr lang="en-US" sz="1600" dirty="0" smtClean="0"/>
              <a:t>Not required by PRIIA</a:t>
            </a:r>
          </a:p>
          <a:p>
            <a:pPr lvl="1"/>
            <a:r>
              <a:rPr lang="en-US" sz="1600" dirty="0" smtClean="0"/>
              <a:t>One size does not fit all</a:t>
            </a:r>
          </a:p>
          <a:p>
            <a:pPr lvl="1"/>
            <a:r>
              <a:rPr lang="en-US" sz="1600" dirty="0" smtClean="0"/>
              <a:t>Language has been drafted/data based standards have been identified and can be implemented in FY15 Operating Agreements.</a:t>
            </a:r>
          </a:p>
          <a:p>
            <a:pPr marL="914400" lvl="2" indent="0">
              <a:buNone/>
            </a:pPr>
            <a:endParaRPr lang="en-US" sz="1200" dirty="0"/>
          </a:p>
        </p:txBody>
      </p:sp>
      <p:sp>
        <p:nvSpPr>
          <p:cNvPr id="7" name="Rectangle 6"/>
          <p:cNvSpPr/>
          <p:nvPr/>
        </p:nvSpPr>
        <p:spPr>
          <a:xfrm>
            <a:off x="152400" y="5739825"/>
            <a:ext cx="8686800" cy="584775"/>
          </a:xfrm>
          <a:prstGeom prst="rect">
            <a:avLst/>
          </a:prstGeom>
          <a:solidFill>
            <a:srgbClr val="002060"/>
          </a:solidFill>
        </p:spPr>
        <p:txBody>
          <a:bodyPr wrap="square">
            <a:spAutoFit/>
          </a:bodyPr>
          <a:lstStyle/>
          <a:p>
            <a:pPr algn="ctr"/>
            <a:r>
              <a:rPr lang="en-US" sz="1600" b="1" dirty="0">
                <a:solidFill>
                  <a:schemeClr val="bg1"/>
                </a:solidFill>
              </a:rPr>
              <a:t>Main focus for the past year has been </a:t>
            </a:r>
            <a:r>
              <a:rPr lang="en-US" sz="1600" b="1" dirty="0" smtClean="0">
                <a:solidFill>
                  <a:schemeClr val="bg1"/>
                </a:solidFill>
              </a:rPr>
              <a:t>to implement </a:t>
            </a:r>
            <a:r>
              <a:rPr lang="en-US" sz="1600" b="1" dirty="0">
                <a:solidFill>
                  <a:schemeClr val="bg1"/>
                </a:solidFill>
              </a:rPr>
              <a:t>and </a:t>
            </a:r>
            <a:r>
              <a:rPr lang="en-US" sz="1600" b="1" dirty="0" smtClean="0">
                <a:solidFill>
                  <a:schemeClr val="bg1"/>
                </a:solidFill>
              </a:rPr>
              <a:t>resolve outstanding </a:t>
            </a:r>
            <a:r>
              <a:rPr lang="en-US" sz="1600" b="1" dirty="0">
                <a:solidFill>
                  <a:schemeClr val="bg1"/>
                </a:solidFill>
              </a:rPr>
              <a:t>issues identified during the annual negations of FY2014 Operating </a:t>
            </a:r>
            <a:r>
              <a:rPr lang="en-US" sz="1600" b="1" dirty="0" smtClean="0">
                <a:solidFill>
                  <a:schemeClr val="bg1"/>
                </a:solidFill>
              </a:rPr>
              <a:t>Agreements</a:t>
            </a:r>
            <a:endParaRPr lang="en-US" sz="1600" b="1" dirty="0">
              <a:solidFill>
                <a:schemeClr val="bg1"/>
              </a:solidFill>
            </a:endParaRPr>
          </a:p>
        </p:txBody>
      </p:sp>
    </p:spTree>
    <p:extLst>
      <p:ext uri="{BB962C8B-B14F-4D97-AF65-F5344CB8AC3E}">
        <p14:creationId xmlns:p14="http://schemas.microsoft.com/office/powerpoint/2010/main" val="42765172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Feasibility Studies for State Partners</a:t>
            </a:r>
            <a:endParaRPr lang="en-US" sz="4000" dirty="0"/>
          </a:p>
        </p:txBody>
      </p:sp>
      <p:sp>
        <p:nvSpPr>
          <p:cNvPr id="3" name="Content Placeholder 2"/>
          <p:cNvSpPr>
            <a:spLocks noGrp="1"/>
          </p:cNvSpPr>
          <p:nvPr>
            <p:ph idx="1"/>
          </p:nvPr>
        </p:nvSpPr>
        <p:spPr/>
        <p:txBody>
          <a:bodyPr/>
          <a:lstStyle/>
          <a:p>
            <a:r>
              <a:rPr lang="en-US" sz="2400" dirty="0" smtClean="0"/>
              <a:t>California Coast Daylight</a:t>
            </a:r>
          </a:p>
          <a:p>
            <a:r>
              <a:rPr lang="en-US" sz="2400" dirty="0" smtClean="0"/>
              <a:t>Illinois</a:t>
            </a:r>
          </a:p>
          <a:p>
            <a:pPr lvl="1"/>
            <a:r>
              <a:rPr lang="en-US" sz="2000" dirty="0" smtClean="0"/>
              <a:t>Trans Illinois</a:t>
            </a:r>
          </a:p>
          <a:p>
            <a:pPr lvl="2"/>
            <a:r>
              <a:rPr lang="en-US" sz="1800" dirty="0" smtClean="0"/>
              <a:t>Rail Option</a:t>
            </a:r>
          </a:p>
          <a:p>
            <a:pPr lvl="2"/>
            <a:r>
              <a:rPr lang="en-US" sz="1800" dirty="0" smtClean="0"/>
              <a:t>Thru-way Bus Option</a:t>
            </a:r>
          </a:p>
          <a:p>
            <a:pPr lvl="1"/>
            <a:r>
              <a:rPr lang="en-US" sz="2000" dirty="0" smtClean="0"/>
              <a:t>Additional Frequencies (Carbondale)</a:t>
            </a:r>
          </a:p>
          <a:p>
            <a:pPr lvl="1"/>
            <a:r>
              <a:rPr lang="en-US" sz="2000" dirty="0" smtClean="0"/>
              <a:t>Implementation of New Services (Moline and Quad </a:t>
            </a:r>
            <a:r>
              <a:rPr lang="en-US" sz="2000" dirty="0" smtClean="0"/>
              <a:t>City)</a:t>
            </a:r>
            <a:endParaRPr lang="en-US" sz="2000" dirty="0" smtClean="0"/>
          </a:p>
          <a:p>
            <a:r>
              <a:rPr lang="en-US" sz="2400" dirty="0" smtClean="0"/>
              <a:t>CREATE Project </a:t>
            </a:r>
          </a:p>
          <a:p>
            <a:pPr lvl="1"/>
            <a:r>
              <a:rPr lang="en-US" sz="2000" dirty="0" smtClean="0"/>
              <a:t>Improve congestion CHI Terminal</a:t>
            </a:r>
          </a:p>
          <a:p>
            <a:pPr lvl="1"/>
            <a:r>
              <a:rPr lang="en-US" sz="2000" dirty="0" smtClean="0"/>
              <a:t>Amtrak participates on the Management Committee</a:t>
            </a:r>
          </a:p>
          <a:p>
            <a:r>
              <a:rPr lang="en-US" sz="2400" dirty="0" smtClean="0"/>
              <a:t>Indiana Gateway</a:t>
            </a:r>
            <a:endParaRPr lang="en-US" dirty="0" smtClean="0"/>
          </a:p>
          <a:p>
            <a:pPr marL="1371600" lvl="3" indent="0">
              <a:buNone/>
            </a:pPr>
            <a:r>
              <a:rPr lang="en-US" sz="1800" dirty="0"/>
              <a:t>	</a:t>
            </a:r>
            <a:endParaRPr lang="en-US" sz="1800" dirty="0" smtClean="0"/>
          </a:p>
          <a:p>
            <a:pPr marL="1371600" lvl="3" indent="0">
              <a:buNone/>
            </a:pPr>
            <a:r>
              <a:rPr lang="en-US" sz="1800" dirty="0"/>
              <a:t>	</a:t>
            </a:r>
            <a:r>
              <a:rPr lang="en-US" sz="1800" dirty="0" smtClean="0"/>
              <a:t>							</a:t>
            </a:r>
            <a:endParaRPr lang="en-US" sz="1800" dirty="0"/>
          </a:p>
        </p:txBody>
      </p:sp>
    </p:spTree>
    <p:extLst>
      <p:ext uri="{BB962C8B-B14F-4D97-AF65-F5344CB8AC3E}">
        <p14:creationId xmlns:p14="http://schemas.microsoft.com/office/powerpoint/2010/main" val="27003651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2013 Partner Satisfaction Survey</a:t>
            </a:r>
            <a:endParaRPr lang="en-US" sz="3600" dirty="0"/>
          </a:p>
        </p:txBody>
      </p:sp>
      <p:sp>
        <p:nvSpPr>
          <p:cNvPr id="3" name="Content Placeholder 2"/>
          <p:cNvSpPr>
            <a:spLocks noGrp="1"/>
          </p:cNvSpPr>
          <p:nvPr>
            <p:ph idx="1"/>
          </p:nvPr>
        </p:nvSpPr>
        <p:spPr>
          <a:xfrm>
            <a:off x="457200" y="1600200"/>
            <a:ext cx="8229600" cy="4724400"/>
          </a:xfrm>
        </p:spPr>
        <p:txBody>
          <a:bodyPr/>
          <a:lstStyle/>
          <a:p>
            <a:r>
              <a:rPr lang="en-US" sz="1800" dirty="0" smtClean="0"/>
              <a:t>64 of 150 surveys returned and included 22 pages of significant issues or concerns including:</a:t>
            </a:r>
          </a:p>
          <a:p>
            <a:pPr lvl="1"/>
            <a:r>
              <a:rPr lang="en-US" sz="1800" dirty="0" smtClean="0"/>
              <a:t>On-Time Performance</a:t>
            </a:r>
          </a:p>
          <a:p>
            <a:pPr lvl="1"/>
            <a:r>
              <a:rPr lang="en-US" sz="1800" dirty="0" smtClean="0"/>
              <a:t>Transparency, accuracy and timeliness of information and/or invoices</a:t>
            </a:r>
          </a:p>
          <a:p>
            <a:pPr lvl="2"/>
            <a:r>
              <a:rPr lang="en-US" sz="1800" dirty="0" smtClean="0"/>
              <a:t>We were not prepared for 209 invoice implementation.  </a:t>
            </a:r>
          </a:p>
          <a:p>
            <a:pPr lvl="2"/>
            <a:r>
              <a:rPr lang="en-US" sz="1800" dirty="0" smtClean="0"/>
              <a:t>We are working to provide the States with support documentation/information that meets State requirements but does not violate Amtrak’s confidentiality clauses. (Host RR and Fuel)</a:t>
            </a:r>
          </a:p>
          <a:p>
            <a:pPr lvl="2"/>
            <a:r>
              <a:rPr lang="en-US" sz="1800" dirty="0" smtClean="0"/>
              <a:t>Established quarterly reconciliations</a:t>
            </a:r>
          </a:p>
          <a:p>
            <a:pPr lvl="2"/>
            <a:r>
              <a:rPr lang="en-US" sz="1800" dirty="0" smtClean="0"/>
              <a:t>Standardized Reporting</a:t>
            </a:r>
          </a:p>
          <a:p>
            <a:pPr lvl="3"/>
            <a:r>
              <a:rPr lang="en-US" sz="1800" dirty="0" smtClean="0"/>
              <a:t>Over 250 reports were being provided to State Partners in OCT 2013 from a variety of sources.</a:t>
            </a:r>
          </a:p>
          <a:p>
            <a:pPr lvl="3"/>
            <a:r>
              <a:rPr lang="en-US" sz="1800" dirty="0" smtClean="0"/>
              <a:t>March 2014 States began receiving standardized reports developed from a single data and delivered by a single point of contact</a:t>
            </a:r>
          </a:p>
          <a:p>
            <a:pPr marL="1371600" lvl="3" indent="0">
              <a:buNone/>
            </a:pPr>
            <a:endParaRPr lang="en-US" dirty="0" smtClean="0"/>
          </a:p>
          <a:p>
            <a:pPr marL="1371600" lvl="3" indent="0">
              <a:buNone/>
            </a:pPr>
            <a:endParaRPr lang="en-US" dirty="0"/>
          </a:p>
          <a:p>
            <a:pPr marL="1371600" lvl="3" indent="0">
              <a:buNone/>
            </a:pPr>
            <a:endParaRPr lang="en-US" dirty="0" smtClean="0"/>
          </a:p>
          <a:p>
            <a:pPr marL="1371600" lvl="3" indent="0">
              <a:buNone/>
            </a:pPr>
            <a:endParaRPr lang="en-US" dirty="0"/>
          </a:p>
          <a:p>
            <a:pPr marL="1371600" lvl="3" indent="0">
              <a:buNone/>
            </a:pPr>
            <a:endParaRPr lang="en-US" dirty="0" smtClean="0"/>
          </a:p>
          <a:p>
            <a:pPr marL="1371600" lvl="3" indent="0">
              <a:buNone/>
            </a:pPr>
            <a:endParaRPr lang="en-US" dirty="0"/>
          </a:p>
          <a:p>
            <a:pPr marL="1371600" lvl="3" indent="0">
              <a:buNone/>
            </a:pPr>
            <a:endParaRPr lang="en-US" dirty="0" smtClean="0"/>
          </a:p>
          <a:p>
            <a:pPr marL="1371600" lvl="3" indent="0">
              <a:buNone/>
            </a:pPr>
            <a:endParaRPr lang="en-US" dirty="0" smtClean="0"/>
          </a:p>
        </p:txBody>
      </p:sp>
    </p:spTree>
    <p:extLst>
      <p:ext uri="{BB962C8B-B14F-4D97-AF65-F5344CB8AC3E}">
        <p14:creationId xmlns:p14="http://schemas.microsoft.com/office/powerpoint/2010/main" val="1077060854"/>
      </p:ext>
    </p:extLst>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Frutiger 55 Roman"/>
        <a:ea typeface=""/>
        <a:cs typeface=""/>
      </a:majorFont>
      <a:minorFont>
        <a:latin typeface="Frutiger 55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F33DE741853CA47B234FF030024ECF2" ma:contentTypeVersion="1" ma:contentTypeDescription="Create a new document." ma:contentTypeScope="" ma:versionID="e8b6300916bcf2b8168fac51f7b76e8c">
  <xsd:schema xmlns:xsd="http://www.w3.org/2001/XMLSchema" xmlns:xs="http://www.w3.org/2001/XMLSchema" xmlns:p="http://schemas.microsoft.com/office/2006/metadata/properties" xmlns:ns1="http://schemas.microsoft.com/sharepoint/v3" targetNamespace="http://schemas.microsoft.com/office/2006/metadata/properties" ma:root="true" ma:fieldsID="ded79842d4747cc85621c7c303666abe"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98F41C90-3419-4DCC-8A92-72571DF48CE1}"/>
</file>

<file path=customXml/itemProps2.xml><?xml version="1.0" encoding="utf-8"?>
<ds:datastoreItem xmlns:ds="http://schemas.openxmlformats.org/officeDocument/2006/customXml" ds:itemID="{DC0738E7-F2B0-4953-8161-AC7E1DD9F12F}"/>
</file>

<file path=customXml/itemProps3.xml><?xml version="1.0" encoding="utf-8"?>
<ds:datastoreItem xmlns:ds="http://schemas.openxmlformats.org/officeDocument/2006/customXml" ds:itemID="{BCBAF74B-BDFC-49B1-8B02-D3133AED48F8}"/>
</file>

<file path=docProps/app.xml><?xml version="1.0" encoding="utf-8"?>
<Properties xmlns="http://schemas.openxmlformats.org/officeDocument/2006/extended-properties" xmlns:vt="http://schemas.openxmlformats.org/officeDocument/2006/docPropsVTypes">
  <Template/>
  <TotalTime>2760</TotalTime>
  <Words>1110</Words>
  <Application>Microsoft Office PowerPoint</Application>
  <PresentationFormat>On-screen Show (4:3)</PresentationFormat>
  <Paragraphs>156</Paragraphs>
  <Slides>12</Slides>
  <Notes>6</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Custom Design</vt:lpstr>
      <vt:lpstr>Amtrak’s State Supported Business Line</vt:lpstr>
      <vt:lpstr>The State Supported Corridors Business Line</vt:lpstr>
      <vt:lpstr>Amtrak State-supported services</vt:lpstr>
      <vt:lpstr>The Amtrak System, 2014</vt:lpstr>
      <vt:lpstr>The Amtrak system – state-supported services and the NEC</vt:lpstr>
      <vt:lpstr>Areas of responsibility</vt:lpstr>
      <vt:lpstr>PRIIA 209 Implementation Issues</vt:lpstr>
      <vt:lpstr>Feasibility Studies for State Partners</vt:lpstr>
      <vt:lpstr>2013 Partner Satisfaction Survey</vt:lpstr>
      <vt:lpstr>2013 Partner Satisfaction Survey (continued)</vt:lpstr>
      <vt:lpstr>Timely Customer Satisfaction Surveys Coming in FY15</vt:lpstr>
      <vt:lpstr>Benefits of replacing               mailed CSI survey</vt:lpstr>
    </vt:vector>
  </TitlesOfParts>
  <Company>Amtrak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Amtrak</dc:creator>
  <cp:lastModifiedBy>Jeffery</cp:lastModifiedBy>
  <cp:revision>184</cp:revision>
  <cp:lastPrinted>2014-09-07T01:12:07Z</cp:lastPrinted>
  <dcterms:created xsi:type="dcterms:W3CDTF">2012-04-06T18:03:23Z</dcterms:created>
  <dcterms:modified xsi:type="dcterms:W3CDTF">2014-09-07T01:12:50Z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0x010100BF33DE741853CA47B234FF030024ECF2</vt:lpwstr>
  </property>
</Properties>
</file>