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30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5.xml" ContentType="application/vnd.openxmlformats-officedocument.presentationml.slide+xml"/>
  <Override PartName="/ppt/slides/slide31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51.xml" ContentType="application/vnd.openxmlformats-officedocument.presentationml.slide+xml"/>
  <Override PartName="/ppt/slides/slide50.xml" ContentType="application/vnd.openxmlformats-officedocument.presentationml.slide+xml"/>
  <Override PartName="/ppt/slides/slide49.xml" ContentType="application/vnd.openxmlformats-officedocument.presentationml.slide+xml"/>
  <Override PartName="/ppt/slides/slide48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8.xml" ContentType="application/vnd.openxmlformats-officedocument.presentationml.slide+xml"/>
  <Override PartName="/ppt/slides/slide57.xml" ContentType="application/vnd.openxmlformats-officedocument.presentationml.slide+xml"/>
  <Override PartName="/ppt/slides/slide56.xml" ContentType="application/vnd.openxmlformats-officedocument.presentationml.slide+xml"/>
  <Override PartName="/ppt/slides/slide55.xml" ContentType="application/vnd.openxmlformats-officedocument.presentationml.slide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45.xml" ContentType="application/vnd.openxmlformats-officedocument.presentationml.slide+xml"/>
  <Override PartName="/ppt/slides/slide37.xml" ContentType="application/vnd.openxmlformats-officedocument.presentationml.slide+xml"/>
  <Override PartName="/ppt/slides/slide36.xml" ContentType="application/vnd.openxmlformats-officedocument.presentationml.slide+xml"/>
  <Override PartName="/ppt/slides/slide35.xml" ContentType="application/vnd.openxmlformats-officedocument.presentationml.slide+xml"/>
  <Override PartName="/ppt/slides/slide34.xml" ContentType="application/vnd.openxmlformats-officedocument.presentationml.slide+xml"/>
  <Override PartName="/ppt/slides/slide46.xml" ContentType="application/vnd.openxmlformats-officedocument.presentationml.slide+xml"/>
  <Override PartName="/ppt/slides/slide38.xml" ContentType="application/vnd.openxmlformats-officedocument.presentationml.slide+xml"/>
  <Override PartName="/ppt/slides/slide40.xml" ContentType="application/vnd.openxmlformats-officedocument.presentationml.slide+xml"/>
  <Override PartName="/ppt/slides/slide44.xml" ContentType="application/vnd.openxmlformats-officedocument.presentationml.slide+xml"/>
  <Override PartName="/ppt/slides/slide43.xml" ContentType="application/vnd.openxmlformats-officedocument.presentationml.slide+xml"/>
  <Override PartName="/ppt/slides/slide39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2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13.xml" ContentType="application/vnd.openxmlformats-officedocument.presentationml.slideLayout+xml"/>
  <Override PartName="/ppt/slideMasters/slideMaster2.xml" ContentType="application/vnd.openxmlformats-officedocument.presentationml.slideMaster+xml"/>
  <Override PartName="/ppt/notesMasters/notesMaster1.xml" ContentType="application/vnd.openxmlformats-officedocument.presentationml.notesMaster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61"/>
  </p:notesMasterIdLst>
  <p:sldIdLst>
    <p:sldId id="316" r:id="rId3"/>
    <p:sldId id="335" r:id="rId4"/>
    <p:sldId id="336" r:id="rId5"/>
    <p:sldId id="337" r:id="rId6"/>
    <p:sldId id="338" r:id="rId7"/>
    <p:sldId id="339" r:id="rId8"/>
    <p:sldId id="340" r:id="rId9"/>
    <p:sldId id="341" r:id="rId10"/>
    <p:sldId id="393" r:id="rId11"/>
    <p:sldId id="343" r:id="rId12"/>
    <p:sldId id="344" r:id="rId13"/>
    <p:sldId id="345" r:id="rId14"/>
    <p:sldId id="333" r:id="rId15"/>
    <p:sldId id="432" r:id="rId16"/>
    <p:sldId id="392" r:id="rId17"/>
    <p:sldId id="438" r:id="rId18"/>
    <p:sldId id="396" r:id="rId19"/>
    <p:sldId id="395" r:id="rId20"/>
    <p:sldId id="397" r:id="rId21"/>
    <p:sldId id="398" r:id="rId22"/>
    <p:sldId id="446" r:id="rId23"/>
    <p:sldId id="353" r:id="rId24"/>
    <p:sldId id="439" r:id="rId25"/>
    <p:sldId id="445" r:id="rId26"/>
    <p:sldId id="355" r:id="rId27"/>
    <p:sldId id="358" r:id="rId28"/>
    <p:sldId id="401" r:id="rId29"/>
    <p:sldId id="399" r:id="rId30"/>
    <p:sldId id="400" r:id="rId31"/>
    <p:sldId id="402" r:id="rId32"/>
    <p:sldId id="403" r:id="rId33"/>
    <p:sldId id="447" r:id="rId34"/>
    <p:sldId id="448" r:id="rId35"/>
    <p:sldId id="409" r:id="rId36"/>
    <p:sldId id="433" r:id="rId37"/>
    <p:sldId id="436" r:id="rId38"/>
    <p:sldId id="410" r:id="rId39"/>
    <p:sldId id="411" r:id="rId40"/>
    <p:sldId id="412" r:id="rId41"/>
    <p:sldId id="416" r:id="rId42"/>
    <p:sldId id="414" r:id="rId43"/>
    <p:sldId id="418" r:id="rId44"/>
    <p:sldId id="442" r:id="rId45"/>
    <p:sldId id="441" r:id="rId46"/>
    <p:sldId id="440" r:id="rId47"/>
    <p:sldId id="449" r:id="rId48"/>
    <p:sldId id="443" r:id="rId49"/>
    <p:sldId id="420" r:id="rId50"/>
    <p:sldId id="422" r:id="rId51"/>
    <p:sldId id="424" r:id="rId52"/>
    <p:sldId id="426" r:id="rId53"/>
    <p:sldId id="428" r:id="rId54"/>
    <p:sldId id="429" r:id="rId55"/>
    <p:sldId id="435" r:id="rId56"/>
    <p:sldId id="430" r:id="rId57"/>
    <p:sldId id="431" r:id="rId58"/>
    <p:sldId id="437" r:id="rId59"/>
    <p:sldId id="406" r:id="rId60"/>
  </p:sldIdLst>
  <p:sldSz cx="9144000" cy="6858000" type="screen4x3"/>
  <p:notesSz cx="7010400" cy="92233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86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129" autoAdjust="0"/>
    <p:restoredTop sz="94660"/>
  </p:normalViewPr>
  <p:slideViewPr>
    <p:cSldViewPr>
      <p:cViewPr>
        <p:scale>
          <a:sx n="110" d="100"/>
          <a:sy n="110" d="100"/>
        </p:scale>
        <p:origin x="-8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viewProps" Target="viewProps.xml"/><Relationship Id="rId68" Type="http://schemas.openxmlformats.org/officeDocument/2006/relationships/customXml" Target="../customXml/item3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customXml" Target="../customXml/item1.xml"/><Relationship Id="rId5" Type="http://schemas.openxmlformats.org/officeDocument/2006/relationships/slide" Target="slides/slide3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customXml" Target="../customXml/item2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475" cy="4614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9" y="0"/>
            <a:ext cx="3038475" cy="4614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38FA3F-E985-48A8-A4C8-75C4A9EF3943}" type="datetimeFigureOut">
              <a:rPr lang="en-US" smtClean="0"/>
              <a:pPr/>
              <a:t>9/5/2014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692150"/>
            <a:ext cx="4610100" cy="3457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381735"/>
            <a:ext cx="5607050" cy="41502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760316"/>
            <a:ext cx="3038475" cy="4614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9" y="8760316"/>
            <a:ext cx="3038475" cy="4614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C832A6-018F-4EA9-AF4A-9022A1C6D2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16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902EF67-CB42-4480-BEB1-CAAD6B77E19C}" type="slidenum">
              <a:rPr lang="en-US" smtClean="0"/>
              <a:pPr/>
              <a:t>8</a:t>
            </a:fld>
            <a:endParaRPr lang="en-US" dirty="0" smtClean="0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1738" y="692150"/>
            <a:ext cx="4610100" cy="3457575"/>
          </a:xfrm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0089" y="4381735"/>
            <a:ext cx="5610225" cy="4150204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D92BE1-933A-4575-8AA3-B7A5A357B04A}" type="slidenum">
              <a:rPr lang="en-US" smtClean="0">
                <a:solidFill>
                  <a:prstClr val="black"/>
                </a:solidFill>
              </a:rPr>
              <a:pPr/>
              <a:t>36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1415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F97C6-3A3A-427E-9DFA-2D9CF386F9B7}" type="datetimeFigureOut">
              <a:rPr lang="en-US" smtClean="0"/>
              <a:pPr/>
              <a:t>9/5/2014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53DEB-B297-43CC-AD3E-0A2F64671D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2940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F97C6-3A3A-427E-9DFA-2D9CF386F9B7}" type="datetimeFigureOut">
              <a:rPr lang="en-US" smtClean="0"/>
              <a:pPr/>
              <a:t>9/5/2014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53DEB-B297-43CC-AD3E-0A2F64671D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2505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F97C6-3A3A-427E-9DFA-2D9CF386F9B7}" type="datetimeFigureOut">
              <a:rPr lang="en-US" smtClean="0"/>
              <a:pPr/>
              <a:t>9/5/2014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53DEB-B297-43CC-AD3E-0A2F64671D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9027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5C198-3BEE-4B5A-BC3A-63D3A93C30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9/5/2014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6C6C4-7119-447F-B77E-807C42CE442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09787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F97C6-3A3A-427E-9DFA-2D9CF386F9B7}" type="datetimeFigureOut">
              <a:rPr lang="en-US" smtClean="0"/>
              <a:pPr/>
              <a:t>9/5/2014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53DEB-B297-43CC-AD3E-0A2F64671D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8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F97C6-3A3A-427E-9DFA-2D9CF386F9B7}" type="datetimeFigureOut">
              <a:rPr lang="en-US" smtClean="0"/>
              <a:pPr/>
              <a:t>9/5/2014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53DEB-B297-43CC-AD3E-0A2F64671D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209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F97C6-3A3A-427E-9DFA-2D9CF386F9B7}" type="datetimeFigureOut">
              <a:rPr lang="en-US" smtClean="0"/>
              <a:pPr/>
              <a:t>9/5/2014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53DEB-B297-43CC-AD3E-0A2F64671D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0830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F97C6-3A3A-427E-9DFA-2D9CF386F9B7}" type="datetimeFigureOut">
              <a:rPr lang="en-US" smtClean="0"/>
              <a:pPr/>
              <a:t>9/5/2014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53DEB-B297-43CC-AD3E-0A2F64671D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155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F97C6-3A3A-427E-9DFA-2D9CF386F9B7}" type="datetimeFigureOut">
              <a:rPr lang="en-US" smtClean="0"/>
              <a:pPr/>
              <a:t>9/5/2014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53DEB-B297-43CC-AD3E-0A2F64671D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6809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F97C6-3A3A-427E-9DFA-2D9CF386F9B7}" type="datetimeFigureOut">
              <a:rPr lang="en-US" smtClean="0"/>
              <a:pPr/>
              <a:t>9/5/2014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53DEB-B297-43CC-AD3E-0A2F64671D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388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F97C6-3A3A-427E-9DFA-2D9CF386F9B7}" type="datetimeFigureOut">
              <a:rPr lang="en-US" smtClean="0"/>
              <a:pPr/>
              <a:t>9/5/2014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53DEB-B297-43CC-AD3E-0A2F64671D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0352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F97C6-3A3A-427E-9DFA-2D9CF386F9B7}" type="datetimeFigureOut">
              <a:rPr lang="en-US" smtClean="0"/>
              <a:pPr/>
              <a:t>9/5/2014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53DEB-B297-43CC-AD3E-0A2F64671D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8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F97C6-3A3A-427E-9DFA-2D9CF386F9B7}" type="datetimeFigureOut">
              <a:rPr lang="en-US" smtClean="0"/>
              <a:pPr/>
              <a:t>9/5/2014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53DEB-B297-43CC-AD3E-0A2F64671D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432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9F97C6-3A3A-427E-9DFA-2D9CF386F9B7}" type="datetimeFigureOut">
              <a:rPr lang="en-US" smtClean="0"/>
              <a:pPr/>
              <a:t>9/5/2014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653DEB-B297-43CC-AD3E-0A2F64671D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656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55C198-3BEE-4B5A-BC3A-63D3A93C30C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9/5/2014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B6C6C4-7119-447F-B77E-807C42CE442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8482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13" Type="http://schemas.openxmlformats.org/officeDocument/2006/relationships/image" Target="../media/image46.jpeg"/><Relationship Id="rId18" Type="http://schemas.openxmlformats.org/officeDocument/2006/relationships/image" Target="../media/image51.jpeg"/><Relationship Id="rId3" Type="http://schemas.openxmlformats.org/officeDocument/2006/relationships/image" Target="../media/image37.jpeg"/><Relationship Id="rId21" Type="http://schemas.openxmlformats.org/officeDocument/2006/relationships/image" Target="../media/image52.jpeg"/><Relationship Id="rId7" Type="http://schemas.openxmlformats.org/officeDocument/2006/relationships/image" Target="../media/image40.jpeg"/><Relationship Id="rId12" Type="http://schemas.openxmlformats.org/officeDocument/2006/relationships/image" Target="../media/image45.jpeg"/><Relationship Id="rId17" Type="http://schemas.openxmlformats.org/officeDocument/2006/relationships/image" Target="../media/image50.jpe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49.jpeg"/><Relationship Id="rId20" Type="http://schemas.openxmlformats.org/officeDocument/2006/relationships/image" Target="../media/image36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9.jpeg"/><Relationship Id="rId11" Type="http://schemas.openxmlformats.org/officeDocument/2006/relationships/image" Target="../media/image44.jpeg"/><Relationship Id="rId5" Type="http://schemas.openxmlformats.org/officeDocument/2006/relationships/hyperlink" Target="http://assets.bizjournals.com/denver/news/UnionStationAllianceWeb1.jpg?v=1" TargetMode="External"/><Relationship Id="rId15" Type="http://schemas.openxmlformats.org/officeDocument/2006/relationships/image" Target="../media/image48.jpeg"/><Relationship Id="rId23" Type="http://schemas.openxmlformats.org/officeDocument/2006/relationships/image" Target="../media/image53.jpeg"/><Relationship Id="rId10" Type="http://schemas.openxmlformats.org/officeDocument/2006/relationships/image" Target="../media/image43.jpeg"/><Relationship Id="rId19" Type="http://schemas.openxmlformats.org/officeDocument/2006/relationships/image" Target="../media/image2.jpg"/><Relationship Id="rId4" Type="http://schemas.openxmlformats.org/officeDocument/2006/relationships/image" Target="../media/image38.jpeg"/><Relationship Id="rId9" Type="http://schemas.openxmlformats.org/officeDocument/2006/relationships/image" Target="../media/image42.jpeg"/><Relationship Id="rId14" Type="http://schemas.openxmlformats.org/officeDocument/2006/relationships/image" Target="../media/image47.jpeg"/><Relationship Id="rId22" Type="http://schemas.openxmlformats.org/officeDocument/2006/relationships/hyperlink" Target="http://www.zocalodevelopment.com/1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.png"/><Relationship Id="rId4" Type="http://schemas.openxmlformats.org/officeDocument/2006/relationships/image" Target="../media/image36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.png"/><Relationship Id="rId4" Type="http://schemas.openxmlformats.org/officeDocument/2006/relationships/image" Target="../media/image3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hyperlink" Target="http://www.zocalodevelopment.com/1" TargetMode="Externa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.png"/><Relationship Id="rId5" Type="http://schemas.openxmlformats.org/officeDocument/2006/relationships/image" Target="../media/image36.jpeg"/><Relationship Id="rId4" Type="http://schemas.openxmlformats.org/officeDocument/2006/relationships/image" Target="../media/image60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.png"/><Relationship Id="rId4" Type="http://schemas.openxmlformats.org/officeDocument/2006/relationships/image" Target="../media/image36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hyperlink" Target="http://assets.bizjournals.com/denver/news/UnionStationAllianceWeb1.jpg?v=1" TargetMode="Externa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.png"/><Relationship Id="rId5" Type="http://schemas.openxmlformats.org/officeDocument/2006/relationships/image" Target="../media/image36.jpeg"/><Relationship Id="rId4" Type="http://schemas.openxmlformats.org/officeDocument/2006/relationships/image" Target="../media/image64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2.jpg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jpg"/><Relationship Id="rId5" Type="http://schemas.openxmlformats.org/officeDocument/2006/relationships/image" Target="../media/image70.jpg"/><Relationship Id="rId4" Type="http://schemas.openxmlformats.org/officeDocument/2006/relationships/image" Target="../media/image69.jp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jp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.png"/><Relationship Id="rId4" Type="http://schemas.openxmlformats.org/officeDocument/2006/relationships/image" Target="../media/image3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.png"/><Relationship Id="rId4" Type="http://schemas.openxmlformats.org/officeDocument/2006/relationships/image" Target="../media/image36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.png"/><Relationship Id="rId4" Type="http://schemas.openxmlformats.org/officeDocument/2006/relationships/image" Target="../media/image36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.png"/><Relationship Id="rId4" Type="http://schemas.openxmlformats.org/officeDocument/2006/relationships/image" Target="../media/image36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.png"/><Relationship Id="rId4" Type="http://schemas.openxmlformats.org/officeDocument/2006/relationships/image" Target="../media/image36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.png"/><Relationship Id="rId4" Type="http://schemas.openxmlformats.org/officeDocument/2006/relationships/image" Target="../media/image36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enver Union Station Project Authority&#10;Update to RTD Board of Directors&#10;Tuesday, June 11, 20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200"/>
            <a:ext cx="9144000" cy="639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ext Box 4"/>
          <p:cNvSpPr txBox="1">
            <a:spLocks noChangeArrowheads="1"/>
          </p:cNvSpPr>
          <p:nvPr/>
        </p:nvSpPr>
        <p:spPr bwMode="auto">
          <a:xfrm>
            <a:off x="228600" y="304800"/>
            <a:ext cx="8915400" cy="104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en-US" sz="3200" b="1" dirty="0" smtClean="0">
                <a:solidFill>
                  <a:schemeClr val="bg1"/>
                </a:solidFill>
                <a:latin typeface="Futura Bk BT" panose="020B0502020204020303" pitchFamily="34" charset="0"/>
              </a:rPr>
              <a:t>AASHTO Annual Meeting</a:t>
            </a:r>
          </a:p>
          <a:p>
            <a:pPr algn="r">
              <a:spcBef>
                <a:spcPct val="50000"/>
              </a:spcBef>
            </a:pPr>
            <a:r>
              <a:rPr lang="en-US" sz="2000" dirty="0" smtClean="0">
                <a:solidFill>
                  <a:schemeClr val="bg1"/>
                </a:solidFill>
                <a:latin typeface="Futura Bk BT" panose="020B0502020204020303" pitchFamily="34" charset="0"/>
              </a:rPr>
              <a:t>September 8, 2014</a:t>
            </a:r>
            <a:endParaRPr lang="en-US" sz="2000" dirty="0">
              <a:solidFill>
                <a:schemeClr val="bg1"/>
              </a:solidFill>
              <a:latin typeface="Futura Bk BT" panose="020B0502020204020303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28232"/>
            <a:ext cx="2916936" cy="4297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4"/>
          <p:cNvSpPr txBox="1">
            <a:spLocks noChangeArrowheads="1"/>
          </p:cNvSpPr>
          <p:nvPr/>
        </p:nvSpPr>
        <p:spPr bwMode="auto">
          <a:xfrm>
            <a:off x="2438400" y="457200"/>
            <a:ext cx="457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u="sng" dirty="0"/>
              <a:t>DUS Project Cost Summary</a:t>
            </a:r>
          </a:p>
        </p:txBody>
      </p:sp>
      <p:sp>
        <p:nvSpPr>
          <p:cNvPr id="10243" name="Text Box 5"/>
          <p:cNvSpPr txBox="1">
            <a:spLocks noChangeArrowheads="1"/>
          </p:cNvSpPr>
          <p:nvPr/>
        </p:nvSpPr>
        <p:spPr bwMode="auto">
          <a:xfrm>
            <a:off x="1981200" y="1870075"/>
            <a:ext cx="5181600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80000"/>
              </a:spcBef>
            </a:pPr>
            <a:r>
              <a:rPr lang="en-US" sz="2000" b="1" dirty="0">
                <a:latin typeface="Futura Bk BT" panose="020B0502020204020303" pitchFamily="34" charset="0"/>
              </a:rPr>
              <a:t>Light Rail			$  </a:t>
            </a:r>
            <a:r>
              <a:rPr lang="en-US" sz="2000" b="1" dirty="0" smtClean="0">
                <a:latin typeface="Futura Bk BT" panose="020B0502020204020303" pitchFamily="34" charset="0"/>
              </a:rPr>
              <a:t>70.9 </a:t>
            </a:r>
            <a:r>
              <a:rPr lang="en-US" sz="2000" b="1" dirty="0">
                <a:latin typeface="Futura Bk BT" panose="020B0502020204020303" pitchFamily="34" charset="0"/>
              </a:rPr>
              <a:t>M</a:t>
            </a:r>
          </a:p>
          <a:p>
            <a:pPr>
              <a:spcBef>
                <a:spcPct val="80000"/>
              </a:spcBef>
            </a:pPr>
            <a:r>
              <a:rPr lang="en-US" sz="2000" b="1" dirty="0">
                <a:latin typeface="Futura Bk BT" panose="020B0502020204020303" pitchFamily="34" charset="0"/>
              </a:rPr>
              <a:t>Passenger Rail			$</a:t>
            </a:r>
            <a:r>
              <a:rPr lang="en-US" sz="2000" b="1" dirty="0" smtClean="0">
                <a:latin typeface="Futura Bk BT" panose="020B0502020204020303" pitchFamily="34" charset="0"/>
              </a:rPr>
              <a:t>161.0 </a:t>
            </a:r>
            <a:r>
              <a:rPr lang="en-US" sz="2000" b="1" dirty="0">
                <a:latin typeface="Futura Bk BT" panose="020B0502020204020303" pitchFamily="34" charset="0"/>
              </a:rPr>
              <a:t>M</a:t>
            </a:r>
          </a:p>
          <a:p>
            <a:pPr>
              <a:spcBef>
                <a:spcPct val="80000"/>
              </a:spcBef>
            </a:pPr>
            <a:r>
              <a:rPr lang="en-US" sz="2000" b="1" dirty="0">
                <a:latin typeface="Futura Bk BT" panose="020B0502020204020303" pitchFamily="34" charset="0"/>
              </a:rPr>
              <a:t>Regional Bus			$</a:t>
            </a:r>
            <a:r>
              <a:rPr lang="en-US" sz="2000" b="1" dirty="0" smtClean="0">
                <a:latin typeface="Futura Bk BT" panose="020B0502020204020303" pitchFamily="34" charset="0"/>
              </a:rPr>
              <a:t>185.8 </a:t>
            </a:r>
            <a:r>
              <a:rPr lang="en-US" sz="2000" b="1" dirty="0">
                <a:latin typeface="Futura Bk BT" panose="020B0502020204020303" pitchFamily="34" charset="0"/>
              </a:rPr>
              <a:t>M</a:t>
            </a:r>
          </a:p>
          <a:p>
            <a:pPr>
              <a:spcBef>
                <a:spcPct val="80000"/>
              </a:spcBef>
            </a:pPr>
            <a:r>
              <a:rPr lang="en-US" sz="2000" b="1" dirty="0">
                <a:latin typeface="Futura Bk BT" panose="020B0502020204020303" pitchFamily="34" charset="0"/>
              </a:rPr>
              <a:t>Streets &amp; Public Spaces	</a:t>
            </a:r>
            <a:r>
              <a:rPr lang="en-US" sz="2000" b="1" dirty="0" smtClean="0">
                <a:latin typeface="Futura Bk BT" panose="020B0502020204020303" pitchFamily="34" charset="0"/>
              </a:rPr>
              <a:t>	$  62.8 </a:t>
            </a:r>
            <a:r>
              <a:rPr lang="en-US" sz="2000" b="1" dirty="0">
                <a:latin typeface="Futura Bk BT" panose="020B0502020204020303" pitchFamily="34" charset="0"/>
              </a:rPr>
              <a:t>M</a:t>
            </a:r>
          </a:p>
          <a:p>
            <a:pPr>
              <a:spcBef>
                <a:spcPct val="80000"/>
              </a:spcBef>
            </a:pPr>
            <a:r>
              <a:rPr lang="en-US" sz="2000" b="1" dirty="0">
                <a:latin typeface="Futura Bk BT" panose="020B0502020204020303" pitchFamily="34" charset="0"/>
              </a:rPr>
              <a:t>DUS Renovation		</a:t>
            </a:r>
            <a:r>
              <a:rPr lang="en-US" sz="2000" b="1" dirty="0" smtClean="0">
                <a:latin typeface="Futura Bk BT" panose="020B0502020204020303" pitchFamily="34" charset="0"/>
              </a:rPr>
              <a:t>	</a:t>
            </a:r>
            <a:r>
              <a:rPr lang="en-US" sz="2000" b="1" u="sng" dirty="0" smtClean="0">
                <a:latin typeface="Futura Bk BT" panose="020B0502020204020303" pitchFamily="34" charset="0"/>
              </a:rPr>
              <a:t>$       </a:t>
            </a:r>
            <a:r>
              <a:rPr lang="en-US" sz="2000" b="1" u="sng" dirty="0">
                <a:latin typeface="Futura Bk BT" panose="020B0502020204020303" pitchFamily="34" charset="0"/>
              </a:rPr>
              <a:t>0 M</a:t>
            </a:r>
          </a:p>
          <a:p>
            <a:pPr>
              <a:spcBef>
                <a:spcPct val="80000"/>
              </a:spcBef>
            </a:pPr>
            <a:r>
              <a:rPr lang="en-US" sz="2000" b="1" dirty="0">
                <a:latin typeface="Futura Bk BT" panose="020B0502020204020303" pitchFamily="34" charset="0"/>
              </a:rPr>
              <a:t>				</a:t>
            </a:r>
            <a:r>
              <a:rPr lang="en-US" sz="2000" b="1" dirty="0" smtClean="0">
                <a:latin typeface="Futura Bk BT" panose="020B0502020204020303" pitchFamily="34" charset="0"/>
              </a:rPr>
              <a:t>$480.5 </a:t>
            </a:r>
            <a:r>
              <a:rPr lang="en-US" sz="2000" b="1" dirty="0">
                <a:latin typeface="Futura Bk BT" panose="020B0502020204020303" pitchFamily="34" charset="0"/>
              </a:rPr>
              <a:t>M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550"/>
          <a:stretch/>
        </p:blipFill>
        <p:spPr>
          <a:xfrm>
            <a:off x="0" y="1"/>
            <a:ext cx="9144000" cy="112815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89" r="71688"/>
          <a:stretch/>
        </p:blipFill>
        <p:spPr>
          <a:xfrm>
            <a:off x="0" y="6096000"/>
            <a:ext cx="2588821" cy="76199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97" t="88888" r="-1" b="1"/>
          <a:stretch/>
        </p:blipFill>
        <p:spPr>
          <a:xfrm>
            <a:off x="8585860" y="6096001"/>
            <a:ext cx="558139" cy="76199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66800" y="304800"/>
            <a:ext cx="586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Futura Bk BT" pitchFamily="34" charset="0"/>
              </a:rPr>
              <a:t>DUS PROJECT COST SUMMARY</a:t>
            </a:r>
            <a:endParaRPr lang="en-US" kern="2000" spc="300" dirty="0">
              <a:solidFill>
                <a:schemeClr val="bg1"/>
              </a:solidFill>
              <a:latin typeface="Futura Bk BT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4"/>
          <p:cNvSpPr txBox="1">
            <a:spLocks noChangeArrowheads="1"/>
          </p:cNvSpPr>
          <p:nvPr/>
        </p:nvSpPr>
        <p:spPr bwMode="auto">
          <a:xfrm>
            <a:off x="228600" y="0"/>
            <a:ext cx="411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/>
              <a:t>Public Finance Summary</a:t>
            </a:r>
          </a:p>
        </p:txBody>
      </p:sp>
      <p:sp>
        <p:nvSpPr>
          <p:cNvPr id="11267" name="Text Box 5"/>
          <p:cNvSpPr txBox="1">
            <a:spLocks noChangeArrowheads="1"/>
          </p:cNvSpPr>
          <p:nvPr/>
        </p:nvSpPr>
        <p:spPr bwMode="auto">
          <a:xfrm>
            <a:off x="4419600" y="52388"/>
            <a:ext cx="1905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/>
              <a:t>Cash Sources</a:t>
            </a:r>
          </a:p>
        </p:txBody>
      </p:sp>
      <p:sp>
        <p:nvSpPr>
          <p:cNvPr id="11268" name="Line 6"/>
          <p:cNvSpPr>
            <a:spLocks noChangeShapeType="1"/>
          </p:cNvSpPr>
          <p:nvPr/>
        </p:nvSpPr>
        <p:spPr bwMode="auto">
          <a:xfrm>
            <a:off x="4267200" y="762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1269" name="Text Box 7"/>
          <p:cNvSpPr txBox="1">
            <a:spLocks noChangeArrowheads="1"/>
          </p:cNvSpPr>
          <p:nvPr/>
        </p:nvSpPr>
        <p:spPr bwMode="auto">
          <a:xfrm>
            <a:off x="217714" y="1148939"/>
            <a:ext cx="88392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dirty="0">
                <a:latin typeface="Futura Bk BT" panose="020B0502020204020303" pitchFamily="34" charset="0"/>
              </a:rPr>
              <a:t>Cash Sources	            </a:t>
            </a:r>
            <a:r>
              <a:rPr lang="en-US" b="1" dirty="0" smtClean="0">
                <a:latin typeface="Futura Bk BT" panose="020B0502020204020303" pitchFamily="34" charset="0"/>
              </a:rPr>
              <a:t>	Description</a:t>
            </a:r>
            <a:r>
              <a:rPr lang="en-US" b="1" dirty="0">
                <a:latin typeface="Futura Bk BT" panose="020B0502020204020303" pitchFamily="34" charset="0"/>
              </a:rPr>
              <a:t>			Amount</a:t>
            </a:r>
          </a:p>
          <a:p>
            <a:r>
              <a:rPr lang="en-US" b="1" dirty="0">
                <a:latin typeface="Futura Bk BT" panose="020B0502020204020303" pitchFamily="34" charset="0"/>
              </a:rPr>
              <a:t>    </a:t>
            </a:r>
            <a:r>
              <a:rPr lang="en-US" dirty="0">
                <a:latin typeface="Futura Bk BT" panose="020B0502020204020303" pitchFamily="34" charset="0"/>
              </a:rPr>
              <a:t>FHWA		              </a:t>
            </a:r>
            <a:r>
              <a:rPr lang="en-US" dirty="0" smtClean="0">
                <a:latin typeface="Futura Bk BT" panose="020B0502020204020303" pitchFamily="34" charset="0"/>
              </a:rPr>
              <a:t>PNRS</a:t>
            </a:r>
            <a:r>
              <a:rPr lang="en-US" dirty="0">
                <a:latin typeface="Futura Bk BT" panose="020B0502020204020303" pitchFamily="34" charset="0"/>
              </a:rPr>
              <a:t>			</a:t>
            </a:r>
            <a:r>
              <a:rPr lang="en-US" dirty="0" smtClean="0">
                <a:latin typeface="Futura Bk BT" panose="020B0502020204020303" pitchFamily="34" charset="0"/>
              </a:rPr>
              <a:t>	$  </a:t>
            </a:r>
            <a:r>
              <a:rPr lang="en-US" dirty="0">
                <a:latin typeface="Futura Bk BT" panose="020B0502020204020303" pitchFamily="34" charset="0"/>
              </a:rPr>
              <a:t>45.3 M</a:t>
            </a:r>
          </a:p>
          <a:p>
            <a:r>
              <a:rPr lang="en-US" dirty="0">
                <a:latin typeface="Futura Bk BT" panose="020B0502020204020303" pitchFamily="34" charset="0"/>
              </a:rPr>
              <a:t>    FTA			</a:t>
            </a:r>
            <a:r>
              <a:rPr lang="en-US" dirty="0" smtClean="0">
                <a:latin typeface="Futura Bk BT" panose="020B0502020204020303" pitchFamily="34" charset="0"/>
              </a:rPr>
              <a:t>5309</a:t>
            </a:r>
            <a:r>
              <a:rPr lang="en-US" dirty="0">
                <a:latin typeface="Futura Bk BT" panose="020B0502020204020303" pitchFamily="34" charset="0"/>
              </a:rPr>
              <a:t>			</a:t>
            </a:r>
            <a:r>
              <a:rPr lang="en-US" dirty="0" smtClean="0">
                <a:latin typeface="Futura Bk BT" panose="020B0502020204020303" pitchFamily="34" charset="0"/>
              </a:rPr>
              <a:t>	$    </a:t>
            </a:r>
            <a:r>
              <a:rPr lang="en-US" dirty="0">
                <a:latin typeface="Futura Bk BT" panose="020B0502020204020303" pitchFamily="34" charset="0"/>
              </a:rPr>
              <a:t>9.5 M</a:t>
            </a:r>
          </a:p>
          <a:p>
            <a:r>
              <a:rPr lang="en-US" dirty="0">
                <a:latin typeface="Futura Bk BT" panose="020B0502020204020303" pitchFamily="34" charset="0"/>
              </a:rPr>
              <a:t>    CDOT		            </a:t>
            </a:r>
            <a:r>
              <a:rPr lang="en-US" dirty="0" smtClean="0">
                <a:latin typeface="Futura Bk BT" panose="020B0502020204020303" pitchFamily="34" charset="0"/>
              </a:rPr>
              <a:t>  SB-1</a:t>
            </a:r>
            <a:r>
              <a:rPr lang="en-US" dirty="0">
                <a:latin typeface="Futura Bk BT" panose="020B0502020204020303" pitchFamily="34" charset="0"/>
              </a:rPr>
              <a:t>			</a:t>
            </a:r>
            <a:r>
              <a:rPr lang="en-US" dirty="0" smtClean="0">
                <a:latin typeface="Futura Bk BT" panose="020B0502020204020303" pitchFamily="34" charset="0"/>
              </a:rPr>
              <a:t>	$  </a:t>
            </a:r>
            <a:r>
              <a:rPr lang="en-US" dirty="0">
                <a:latin typeface="Futura Bk BT" panose="020B0502020204020303" pitchFamily="34" charset="0"/>
              </a:rPr>
              <a:t>17.4 M</a:t>
            </a:r>
          </a:p>
          <a:p>
            <a:r>
              <a:rPr lang="en-US" dirty="0" smtClean="0">
                <a:latin typeface="Futura Bk BT" panose="020B0502020204020303" pitchFamily="34" charset="0"/>
              </a:rPr>
              <a:t>    DRCOG</a:t>
            </a:r>
            <a:r>
              <a:rPr lang="en-US" dirty="0">
                <a:latin typeface="Futura Bk BT" panose="020B0502020204020303" pitchFamily="34" charset="0"/>
              </a:rPr>
              <a:t>		</a:t>
            </a:r>
            <a:r>
              <a:rPr lang="en-US" dirty="0" smtClean="0">
                <a:latin typeface="Futura Bk BT" panose="020B0502020204020303" pitchFamily="34" charset="0"/>
              </a:rPr>
              <a:t>TIP Funds			$    2.5 M	</a:t>
            </a:r>
          </a:p>
          <a:p>
            <a:r>
              <a:rPr lang="en-US" dirty="0" smtClean="0">
                <a:latin typeface="Futura Bk BT" panose="020B0502020204020303" pitchFamily="34" charset="0"/>
              </a:rPr>
              <a:t>    RTD</a:t>
            </a:r>
            <a:r>
              <a:rPr lang="en-US" dirty="0">
                <a:latin typeface="Futura Bk BT" panose="020B0502020204020303" pitchFamily="34" charset="0"/>
              </a:rPr>
              <a:t>			</a:t>
            </a:r>
            <a:r>
              <a:rPr lang="en-US" dirty="0" smtClean="0">
                <a:latin typeface="Futura Bk BT" panose="020B0502020204020303" pitchFamily="34" charset="0"/>
              </a:rPr>
              <a:t>ARRA </a:t>
            </a:r>
            <a:r>
              <a:rPr lang="en-US" dirty="0">
                <a:latin typeface="Futura Bk BT" panose="020B0502020204020303" pitchFamily="34" charset="0"/>
              </a:rPr>
              <a:t>(stimulus) Grant		$  18.6 M</a:t>
            </a:r>
          </a:p>
          <a:p>
            <a:r>
              <a:rPr lang="en-US" dirty="0">
                <a:latin typeface="Futura Bk BT" panose="020B0502020204020303" pitchFamily="34" charset="0"/>
              </a:rPr>
              <a:t>    		    	</a:t>
            </a:r>
            <a:r>
              <a:rPr lang="en-US" dirty="0" smtClean="0">
                <a:latin typeface="Futura Bk BT" panose="020B0502020204020303" pitchFamily="34" charset="0"/>
              </a:rPr>
              <a:t>ARRA </a:t>
            </a:r>
            <a:r>
              <a:rPr lang="en-US" dirty="0">
                <a:latin typeface="Futura Bk BT" panose="020B0502020204020303" pitchFamily="34" charset="0"/>
              </a:rPr>
              <a:t>(stimulus) Grant		$    9.8 M</a:t>
            </a:r>
          </a:p>
          <a:p>
            <a:r>
              <a:rPr lang="en-US" dirty="0">
                <a:latin typeface="Futura Bk BT" panose="020B0502020204020303" pitchFamily="34" charset="0"/>
              </a:rPr>
              <a:t>			</a:t>
            </a:r>
            <a:r>
              <a:rPr lang="en-US" dirty="0" smtClean="0">
                <a:latin typeface="Futura Bk BT" panose="020B0502020204020303" pitchFamily="34" charset="0"/>
              </a:rPr>
              <a:t>RTD </a:t>
            </a:r>
            <a:r>
              <a:rPr lang="en-US" dirty="0">
                <a:latin typeface="Futura Bk BT" panose="020B0502020204020303" pitchFamily="34" charset="0"/>
              </a:rPr>
              <a:t>FasTracks Contribution		$  40.8 M</a:t>
            </a:r>
          </a:p>
          <a:p>
            <a:r>
              <a:rPr lang="en-US" dirty="0">
                <a:latin typeface="Futura Bk BT" panose="020B0502020204020303" pitchFamily="34" charset="0"/>
              </a:rPr>
              <a:t>    CPV District	     	</a:t>
            </a:r>
            <a:r>
              <a:rPr lang="en-US" dirty="0" smtClean="0">
                <a:latin typeface="Futura Bk BT" panose="020B0502020204020303" pitchFamily="34" charset="0"/>
              </a:rPr>
              <a:t>Bond </a:t>
            </a:r>
            <a:r>
              <a:rPr lang="en-US" dirty="0">
                <a:latin typeface="Futura Bk BT" panose="020B0502020204020303" pitchFamily="34" charset="0"/>
              </a:rPr>
              <a:t>Funds			$ </a:t>
            </a:r>
            <a:r>
              <a:rPr lang="en-US" u="sng" dirty="0">
                <a:latin typeface="Futura Bk BT" panose="020B0502020204020303" pitchFamily="34" charset="0"/>
              </a:rPr>
              <a:t>   1.1 M</a:t>
            </a:r>
          </a:p>
          <a:p>
            <a:r>
              <a:rPr lang="en-US" b="1" dirty="0">
                <a:latin typeface="Futura Bk BT" panose="020B0502020204020303" pitchFamily="34" charset="0"/>
              </a:rPr>
              <a:t>    Total Grants						</a:t>
            </a:r>
            <a:r>
              <a:rPr lang="en-US" b="1" dirty="0" smtClean="0">
                <a:latin typeface="Futura Bk BT" panose="020B0502020204020303" pitchFamily="34" charset="0"/>
              </a:rPr>
              <a:t>$</a:t>
            </a:r>
            <a:r>
              <a:rPr lang="en-US" b="1" dirty="0">
                <a:latin typeface="Futura Bk BT" panose="020B0502020204020303" pitchFamily="34" charset="0"/>
              </a:rPr>
              <a:t>145.0 </a:t>
            </a:r>
            <a:r>
              <a:rPr lang="en-US" b="1" dirty="0" smtClean="0">
                <a:latin typeface="Futura Bk BT" panose="020B0502020204020303" pitchFamily="34" charset="0"/>
              </a:rPr>
              <a:t>M</a:t>
            </a:r>
          </a:p>
          <a:p>
            <a:endParaRPr lang="en-US" b="1" dirty="0" smtClean="0">
              <a:latin typeface="Futura Bk BT" panose="020B0502020204020303" pitchFamily="34" charset="0"/>
            </a:endParaRPr>
          </a:p>
          <a:p>
            <a:r>
              <a:rPr lang="en-US" b="1" dirty="0" smtClean="0">
                <a:latin typeface="Futura Bk BT" panose="020B0502020204020303" pitchFamily="34" charset="0"/>
              </a:rPr>
              <a:t>Other </a:t>
            </a:r>
            <a:r>
              <a:rPr lang="en-US" b="1" dirty="0">
                <a:latin typeface="Futura Bk BT" panose="020B0502020204020303" pitchFamily="34" charset="0"/>
              </a:rPr>
              <a:t>Sources</a:t>
            </a:r>
          </a:p>
          <a:p>
            <a:r>
              <a:rPr lang="en-US" dirty="0">
                <a:latin typeface="Futura Bk BT" panose="020B0502020204020303" pitchFamily="34" charset="0"/>
              </a:rPr>
              <a:t>     Proceeds from Sale of RTD Sites				$  </a:t>
            </a:r>
            <a:r>
              <a:rPr lang="en-US" dirty="0" smtClean="0">
                <a:latin typeface="Futura Bk BT" panose="020B0502020204020303" pitchFamily="34" charset="0"/>
              </a:rPr>
              <a:t>26.4 </a:t>
            </a:r>
            <a:r>
              <a:rPr lang="en-US" dirty="0">
                <a:latin typeface="Futura Bk BT" panose="020B0502020204020303" pitchFamily="34" charset="0"/>
              </a:rPr>
              <a:t>M</a:t>
            </a:r>
          </a:p>
          <a:p>
            <a:r>
              <a:rPr lang="en-US" dirty="0">
                <a:latin typeface="Futura Bk BT" panose="020B0502020204020303" pitchFamily="34" charset="0"/>
              </a:rPr>
              <a:t>     New Contributions from RTD				</a:t>
            </a:r>
            <a:r>
              <a:rPr lang="en-US" dirty="0" smtClean="0">
                <a:latin typeface="Futura Bk BT" panose="020B0502020204020303" pitchFamily="34" charset="0"/>
              </a:rPr>
              <a:t>$    5.8 </a:t>
            </a:r>
            <a:r>
              <a:rPr lang="en-US" dirty="0">
                <a:latin typeface="Futura Bk BT" panose="020B0502020204020303" pitchFamily="34" charset="0"/>
              </a:rPr>
              <a:t>M</a:t>
            </a:r>
          </a:p>
          <a:p>
            <a:r>
              <a:rPr lang="en-US" dirty="0">
                <a:latin typeface="Futura Bk BT" panose="020B0502020204020303" pitchFamily="34" charset="0"/>
              </a:rPr>
              <a:t>     Contributions from Amtrak				</a:t>
            </a:r>
            <a:r>
              <a:rPr lang="en-US" dirty="0" smtClean="0">
                <a:latin typeface="Futura Bk BT" panose="020B0502020204020303" pitchFamily="34" charset="0"/>
              </a:rPr>
              <a:t>$      </a:t>
            </a:r>
            <a:r>
              <a:rPr lang="en-US" dirty="0">
                <a:latin typeface="Futura Bk BT" panose="020B0502020204020303" pitchFamily="34" charset="0"/>
              </a:rPr>
              <a:t>.3 M</a:t>
            </a:r>
          </a:p>
          <a:p>
            <a:r>
              <a:rPr lang="en-US" dirty="0">
                <a:latin typeface="Futura Bk BT" panose="020B0502020204020303" pitchFamily="34" charset="0"/>
              </a:rPr>
              <a:t>     Miscellaneous Reimbursements 				</a:t>
            </a:r>
            <a:r>
              <a:rPr lang="en-US" dirty="0" smtClean="0">
                <a:latin typeface="Futura Bk BT" panose="020B0502020204020303" pitchFamily="34" charset="0"/>
              </a:rPr>
              <a:t>$ </a:t>
            </a:r>
            <a:r>
              <a:rPr lang="en-US" u="sng" dirty="0" smtClean="0">
                <a:latin typeface="Futura Bk BT" panose="020B0502020204020303" pitchFamily="34" charset="0"/>
              </a:rPr>
              <a:t>   2.4 </a:t>
            </a:r>
            <a:r>
              <a:rPr lang="en-US" u="sng" dirty="0">
                <a:latin typeface="Futura Bk BT" panose="020B0502020204020303" pitchFamily="34" charset="0"/>
              </a:rPr>
              <a:t>M</a:t>
            </a:r>
          </a:p>
          <a:p>
            <a:r>
              <a:rPr lang="en-US" dirty="0">
                <a:latin typeface="Futura Bk BT" panose="020B0502020204020303" pitchFamily="34" charset="0"/>
              </a:rPr>
              <a:t>    </a:t>
            </a:r>
            <a:r>
              <a:rPr lang="en-US" b="1" dirty="0">
                <a:latin typeface="Futura Bk BT" panose="020B0502020204020303" pitchFamily="34" charset="0"/>
              </a:rPr>
              <a:t>Total Other Sources					</a:t>
            </a:r>
            <a:r>
              <a:rPr lang="en-US" b="1" dirty="0" smtClean="0">
                <a:latin typeface="Futura Bk BT" panose="020B0502020204020303" pitchFamily="34" charset="0"/>
              </a:rPr>
              <a:t>$  34.9 </a:t>
            </a:r>
            <a:r>
              <a:rPr lang="en-US" b="1" dirty="0">
                <a:latin typeface="Futura Bk BT" panose="020B0502020204020303" pitchFamily="34" charset="0"/>
              </a:rPr>
              <a:t>M</a:t>
            </a:r>
          </a:p>
          <a:p>
            <a:r>
              <a:rPr lang="en-US" b="1" dirty="0" smtClean="0">
                <a:latin typeface="Futura Bk BT" panose="020B0502020204020303" pitchFamily="34" charset="0"/>
              </a:rPr>
              <a:t> </a:t>
            </a:r>
            <a:r>
              <a:rPr lang="en-US" b="1" dirty="0">
                <a:latin typeface="Futura Bk BT" panose="020B0502020204020303" pitchFamily="34" charset="0"/>
              </a:rPr>
              <a:t>TOTAL CASH SOURCES					$ </a:t>
            </a:r>
            <a:r>
              <a:rPr lang="en-US" b="1" dirty="0" smtClean="0">
                <a:latin typeface="Futura Bk BT" panose="020B0502020204020303" pitchFamily="34" charset="0"/>
              </a:rPr>
              <a:t>179.9 M</a:t>
            </a:r>
          </a:p>
          <a:p>
            <a:endParaRPr lang="en-US" dirty="0">
              <a:latin typeface="Futura Bk BT" panose="020B0502020204020303" pitchFamily="34" charset="0"/>
            </a:endParaRPr>
          </a:p>
          <a:p>
            <a:r>
              <a:rPr lang="en-US" sz="2000" b="1" dirty="0" smtClean="0">
                <a:latin typeface="Futura Bk BT" panose="020B0502020204020303" pitchFamily="34" charset="0"/>
              </a:rPr>
              <a:t>REQUIRED FINANCING			         		$300.6 M</a:t>
            </a:r>
            <a:endParaRPr lang="en-US" sz="2000" b="1" dirty="0">
              <a:latin typeface="Futura Bk BT" panose="020B0502020204020303" pitchFamily="34" charset="0"/>
            </a:endParaRPr>
          </a:p>
        </p:txBody>
      </p:sp>
      <p:sp>
        <p:nvSpPr>
          <p:cNvPr id="11270" name="Line 8"/>
          <p:cNvSpPr>
            <a:spLocks noChangeShapeType="1"/>
          </p:cNvSpPr>
          <p:nvPr/>
        </p:nvSpPr>
        <p:spPr bwMode="auto">
          <a:xfrm>
            <a:off x="381000" y="762000"/>
            <a:ext cx="838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550"/>
          <a:stretch/>
        </p:blipFill>
        <p:spPr>
          <a:xfrm>
            <a:off x="0" y="1"/>
            <a:ext cx="9144000" cy="112815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97" t="88888" r="-1" b="1"/>
          <a:stretch/>
        </p:blipFill>
        <p:spPr>
          <a:xfrm>
            <a:off x="8585860" y="6096001"/>
            <a:ext cx="558139" cy="76199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066800" y="304800"/>
            <a:ext cx="586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Futura Bk BT" pitchFamily="34" charset="0"/>
              </a:rPr>
              <a:t>PUBLIC FINANCE SUMMARY – CASH SOURCES</a:t>
            </a:r>
            <a:endParaRPr lang="en-US" kern="2000" spc="300" dirty="0">
              <a:solidFill>
                <a:schemeClr val="bg1"/>
              </a:solidFill>
              <a:latin typeface="Futura Bk BT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Text Box 8"/>
          <p:cNvSpPr txBox="1">
            <a:spLocks noChangeArrowheads="1"/>
          </p:cNvSpPr>
          <p:nvPr/>
        </p:nvSpPr>
        <p:spPr bwMode="auto">
          <a:xfrm>
            <a:off x="76200" y="1447800"/>
            <a:ext cx="9067800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>
                <a:latin typeface="Futura Bk BT" panose="020B0502020204020303" pitchFamily="34" charset="0"/>
              </a:rPr>
              <a:t>  	  Loan Sources	            	Amount</a:t>
            </a:r>
          </a:p>
          <a:p>
            <a:r>
              <a:rPr lang="en-US" sz="2000" dirty="0">
                <a:latin typeface="Futura Bk BT" panose="020B0502020204020303" pitchFamily="34" charset="0"/>
              </a:rPr>
              <a:t>	  TIFIA Loan Proceeds			$145.6 M</a:t>
            </a:r>
          </a:p>
          <a:p>
            <a:r>
              <a:rPr lang="en-US" sz="2000" dirty="0">
                <a:latin typeface="Futura Bk BT" panose="020B0502020204020303" pitchFamily="34" charset="0"/>
              </a:rPr>
              <a:t>	  RRIF Loan Proceeds	                    	$</a:t>
            </a:r>
            <a:r>
              <a:rPr lang="en-US" sz="2000" u="sng" dirty="0">
                <a:latin typeface="Futura Bk BT" panose="020B0502020204020303" pitchFamily="34" charset="0"/>
              </a:rPr>
              <a:t>155.0</a:t>
            </a:r>
            <a:r>
              <a:rPr lang="en-US" sz="2000" dirty="0">
                <a:latin typeface="Futura Bk BT" panose="020B0502020204020303" pitchFamily="34" charset="0"/>
              </a:rPr>
              <a:t> M	</a:t>
            </a:r>
          </a:p>
          <a:p>
            <a:r>
              <a:rPr lang="en-US" sz="2000" dirty="0">
                <a:latin typeface="Futura Bk BT" panose="020B0502020204020303" pitchFamily="34" charset="0"/>
              </a:rPr>
              <a:t>       	  </a:t>
            </a:r>
            <a:r>
              <a:rPr lang="en-US" sz="2000" b="1" dirty="0">
                <a:latin typeface="Futura Bk BT" panose="020B0502020204020303" pitchFamily="34" charset="0"/>
              </a:rPr>
              <a:t>Total					$300.6 M</a:t>
            </a:r>
          </a:p>
          <a:p>
            <a:endParaRPr lang="en-US" sz="2000" b="1" dirty="0">
              <a:latin typeface="Futura Bk BT" panose="020B0502020204020303" pitchFamily="34" charset="0"/>
            </a:endParaRPr>
          </a:p>
          <a:p>
            <a:endParaRPr lang="en-US" sz="2000" b="1" dirty="0">
              <a:latin typeface="Futura Bk BT" panose="020B0502020204020303" pitchFamily="34" charset="0"/>
            </a:endParaRPr>
          </a:p>
          <a:p>
            <a:r>
              <a:rPr lang="en-US" sz="2400" b="1" dirty="0">
                <a:latin typeface="Futura Bk BT" panose="020B0502020204020303" pitchFamily="34" charset="0"/>
              </a:rPr>
              <a:t>Repayment Sources			Description</a:t>
            </a:r>
          </a:p>
          <a:p>
            <a:r>
              <a:rPr lang="en-US" sz="2000" dirty="0">
                <a:latin typeface="Futura Bk BT" panose="020B0502020204020303" pitchFamily="34" charset="0"/>
              </a:rPr>
              <a:t>RTD Bond				Voter Authorized Sales Tax Proceeds</a:t>
            </a:r>
          </a:p>
          <a:p>
            <a:endParaRPr lang="en-US" sz="2000" dirty="0">
              <a:latin typeface="Futura Bk BT" panose="020B0502020204020303" pitchFamily="34" charset="0"/>
            </a:endParaRPr>
          </a:p>
          <a:p>
            <a:r>
              <a:rPr lang="en-US" sz="2000" dirty="0">
                <a:latin typeface="Futura Bk BT" panose="020B0502020204020303" pitchFamily="34" charset="0"/>
              </a:rPr>
              <a:t>City Tax Increment Proceeds		Property, lodger’s &amp; sales tax </a:t>
            </a:r>
          </a:p>
          <a:p>
            <a:r>
              <a:rPr lang="en-US" sz="2000" dirty="0">
                <a:latin typeface="Futura Bk BT" panose="020B0502020204020303" pitchFamily="34" charset="0"/>
              </a:rPr>
              <a:t>					increment from properties in DDA </a:t>
            </a:r>
          </a:p>
          <a:p>
            <a:endParaRPr lang="en-US" sz="2000" dirty="0">
              <a:latin typeface="Futura Bk BT" panose="020B0502020204020303" pitchFamily="34" charset="0"/>
            </a:endParaRPr>
          </a:p>
          <a:p>
            <a:r>
              <a:rPr lang="en-US" sz="2000" dirty="0">
                <a:latin typeface="Futura Bk BT" panose="020B0502020204020303" pitchFamily="34" charset="0"/>
              </a:rPr>
              <a:t>Metro District Mil Levy			Additional property mil levy </a:t>
            </a:r>
          </a:p>
          <a:p>
            <a:r>
              <a:rPr lang="en-US" sz="2000" dirty="0">
                <a:latin typeface="Futura Bk BT" panose="020B0502020204020303" pitchFamily="34" charset="0"/>
              </a:rPr>
              <a:t>					captured as increment from DUS 					</a:t>
            </a:r>
            <a:r>
              <a:rPr lang="en-US" sz="2000" dirty="0" smtClean="0">
                <a:latin typeface="Futura Bk BT" panose="020B0502020204020303" pitchFamily="34" charset="0"/>
              </a:rPr>
              <a:t>property </a:t>
            </a:r>
            <a:r>
              <a:rPr lang="en-US" sz="2000" dirty="0">
                <a:latin typeface="Futura Bk BT" panose="020B0502020204020303" pitchFamily="34" charset="0"/>
              </a:rPr>
              <a:t>(capital and maintenance)</a:t>
            </a:r>
          </a:p>
        </p:txBody>
      </p:sp>
      <p:sp>
        <p:nvSpPr>
          <p:cNvPr id="12294" name="Line 9"/>
          <p:cNvSpPr>
            <a:spLocks noChangeShapeType="1"/>
          </p:cNvSpPr>
          <p:nvPr/>
        </p:nvSpPr>
        <p:spPr bwMode="auto">
          <a:xfrm>
            <a:off x="304800" y="1828800"/>
            <a:ext cx="815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2295" name="Line 10"/>
          <p:cNvSpPr>
            <a:spLocks noChangeShapeType="1"/>
          </p:cNvSpPr>
          <p:nvPr/>
        </p:nvSpPr>
        <p:spPr bwMode="auto">
          <a:xfrm flipV="1">
            <a:off x="133350" y="3733800"/>
            <a:ext cx="87058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550"/>
          <a:stretch/>
        </p:blipFill>
        <p:spPr>
          <a:xfrm>
            <a:off x="0" y="1"/>
            <a:ext cx="9144000" cy="112815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89" r="71688"/>
          <a:stretch/>
        </p:blipFill>
        <p:spPr>
          <a:xfrm>
            <a:off x="0" y="6096000"/>
            <a:ext cx="2588821" cy="76199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97" t="88888" r="-1" b="1"/>
          <a:stretch/>
        </p:blipFill>
        <p:spPr>
          <a:xfrm>
            <a:off x="8585860" y="6096001"/>
            <a:ext cx="558139" cy="76199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066800" y="304800"/>
            <a:ext cx="716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Futura Bk BT" pitchFamily="34" charset="0"/>
              </a:rPr>
              <a:t>PUBLIC FINANCE SUMMARY – US DOT LOAN STRUCTURE</a:t>
            </a:r>
            <a:endParaRPr lang="en-US" kern="2000" spc="300" dirty="0">
              <a:solidFill>
                <a:schemeClr val="bg1"/>
              </a:solidFill>
              <a:latin typeface="Futura Bk BT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4"/>
          <p:cNvSpPr txBox="1">
            <a:spLocks noChangeArrowheads="1"/>
          </p:cNvSpPr>
          <p:nvPr/>
        </p:nvSpPr>
        <p:spPr bwMode="auto">
          <a:xfrm>
            <a:off x="3627997" y="162580"/>
            <a:ext cx="182133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 b="1" dirty="0"/>
              <a:t>Light </a:t>
            </a:r>
            <a:r>
              <a:rPr lang="en-US" sz="2800" b="1" dirty="0" smtClean="0"/>
              <a:t>Rail</a:t>
            </a:r>
            <a:endParaRPr lang="en-US" sz="2800" b="1" dirty="0"/>
          </a:p>
        </p:txBody>
      </p:sp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5893130" y="1219200"/>
            <a:ext cx="3084067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Char char="•"/>
            </a:pPr>
            <a:r>
              <a:rPr lang="en-US" b="1" dirty="0">
                <a:latin typeface="Futura Bk BT" panose="020B0502020204020303" pitchFamily="34" charset="0"/>
              </a:rPr>
              <a:t> LRT Final Acceptance Obtained December </a:t>
            </a:r>
            <a:r>
              <a:rPr lang="en-US" b="1" dirty="0" smtClean="0">
                <a:latin typeface="Futura Bk BT" panose="020B0502020204020303" pitchFamily="34" charset="0"/>
              </a:rPr>
              <a:t>2011</a:t>
            </a:r>
          </a:p>
          <a:p>
            <a:pPr>
              <a:buFont typeface="Arial" charset="0"/>
              <a:buChar char="•"/>
            </a:pPr>
            <a:endParaRPr lang="en-US" b="1" dirty="0">
              <a:latin typeface="Futura Bk BT" panose="020B0502020204020303" pitchFamily="34" charset="0"/>
            </a:endParaRPr>
          </a:p>
          <a:p>
            <a:pPr>
              <a:buFont typeface="Arial" charset="0"/>
              <a:buChar char="•"/>
            </a:pPr>
            <a:r>
              <a:rPr lang="en-US" b="1" dirty="0">
                <a:latin typeface="Futura Bk BT" panose="020B0502020204020303" pitchFamily="34" charset="0"/>
              </a:rPr>
              <a:t> LRT Plaza Opened on May </a:t>
            </a:r>
            <a:r>
              <a:rPr lang="en-US" b="1" dirty="0" smtClean="0">
                <a:latin typeface="Futura Bk BT" panose="020B0502020204020303" pitchFamily="34" charset="0"/>
              </a:rPr>
              <a:t>2012</a:t>
            </a:r>
            <a:endParaRPr lang="en-US" b="1" dirty="0">
              <a:latin typeface="Futura Bk BT" panose="020B0502020204020303" pitchFamily="34" charset="0"/>
            </a:endParaRPr>
          </a:p>
        </p:txBody>
      </p:sp>
      <p:pic>
        <p:nvPicPr>
          <p:cNvPr id="4100" name="Picture 4" descr="Denver_Union_Station_MegapixelCam_Robotic_2012-07-22_151000.jpg"/>
          <p:cNvPicPr>
            <a:picLocks noChangeAspect="1"/>
          </p:cNvPicPr>
          <p:nvPr/>
        </p:nvPicPr>
        <p:blipFill>
          <a:blip r:embed="rId2" cstate="print"/>
          <a:srcRect l="9046" t="23367" r="71289" b="21777"/>
          <a:stretch>
            <a:fillRect/>
          </a:stretch>
        </p:blipFill>
        <p:spPr bwMode="auto">
          <a:xfrm>
            <a:off x="196840" y="1105565"/>
            <a:ext cx="5581494" cy="3118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550"/>
          <a:stretch/>
        </p:blipFill>
        <p:spPr>
          <a:xfrm>
            <a:off x="0" y="1"/>
            <a:ext cx="9144000" cy="112815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89" r="71688"/>
          <a:stretch/>
        </p:blipFill>
        <p:spPr>
          <a:xfrm>
            <a:off x="0" y="6096000"/>
            <a:ext cx="2588821" cy="76199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97" t="88888" r="-1" b="1"/>
          <a:stretch/>
        </p:blipFill>
        <p:spPr>
          <a:xfrm>
            <a:off x="8585860" y="6096001"/>
            <a:ext cx="558139" cy="76199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66800" y="304800"/>
            <a:ext cx="716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Futura Bk BT" pitchFamily="34" charset="0"/>
              </a:rPr>
              <a:t>LIGHT RAIL</a:t>
            </a:r>
            <a:endParaRPr lang="en-US" kern="2000" spc="300" dirty="0">
              <a:solidFill>
                <a:schemeClr val="bg1"/>
              </a:solidFill>
              <a:latin typeface="Futura Bk BT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5611" y="3033584"/>
            <a:ext cx="5516002" cy="36750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013-03-05-LRT-JDC-574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14400" y="152400"/>
            <a:ext cx="769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Futura Bk BT" panose="020B0502020204020303" pitchFamily="34" charset="0"/>
              </a:rPr>
              <a:t>Bus Facility Vent Tubes in LRT Plaza at Night</a:t>
            </a:r>
            <a:endParaRPr lang="en-US" b="1" dirty="0">
              <a:solidFill>
                <a:schemeClr val="bg1"/>
              </a:solidFill>
              <a:latin typeface="Futura Bk BT" panose="020B0502020204020303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0" y="1544360"/>
            <a:ext cx="4419600" cy="104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en-US" sz="1600" b="1" dirty="0">
                <a:latin typeface="Futura Bk BT" panose="020B0502020204020303" pitchFamily="34" charset="0"/>
              </a:rPr>
              <a:t> </a:t>
            </a:r>
            <a:r>
              <a:rPr lang="en-US" sz="1600" b="1" dirty="0" smtClean="0">
                <a:latin typeface="Futura Bk BT" panose="020B0502020204020303" pitchFamily="34" charset="0"/>
              </a:rPr>
              <a:t>All Major Construction Activities Complete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sz="1600" b="1" dirty="0" smtClean="0">
                <a:latin typeface="Futura Bk BT" panose="020B0502020204020303" pitchFamily="34" charset="0"/>
              </a:rPr>
              <a:t> Final Clean Complete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sz="1600" b="1" dirty="0" smtClean="0">
                <a:latin typeface="Futura Bk BT" panose="020B0502020204020303" pitchFamily="34" charset="0"/>
              </a:rPr>
              <a:t> Punch list Work Underway</a:t>
            </a:r>
            <a:endParaRPr lang="en-US" sz="1400" b="1" dirty="0">
              <a:latin typeface="Futura Bk BT" panose="020B0502020204020303" pitchFamily="34" charset="0"/>
            </a:endParaRPr>
          </a:p>
          <a:p>
            <a:pPr marL="288925">
              <a:buFont typeface="Courier New" pitchFamily="49" charset="0"/>
              <a:buChar char="o"/>
              <a:defRPr/>
            </a:pPr>
            <a:endParaRPr lang="en-US" sz="1400" b="1" dirty="0">
              <a:latin typeface="Futura Bk BT" panose="020B0502020204020303" pitchFamily="34" charset="0"/>
            </a:endParaRPr>
          </a:p>
        </p:txBody>
      </p:sp>
      <p:pic>
        <p:nvPicPr>
          <p:cNvPr id="5126" name="Picture 6" descr="Regional Bus Facility  7.22.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648200" y="3429000"/>
            <a:ext cx="4169832" cy="3127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Regional Bus Facility  7.22.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04800" y="1066800"/>
            <a:ext cx="4169832" cy="3127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52400" y="4876800"/>
            <a:ext cx="4419600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en-US" sz="1600" b="1" dirty="0">
                <a:latin typeface="Futura Bk BT" panose="020B0502020204020303" pitchFamily="34" charset="0"/>
              </a:rPr>
              <a:t> </a:t>
            </a:r>
            <a:r>
              <a:rPr lang="en-US" sz="1600" b="1" dirty="0" smtClean="0">
                <a:latin typeface="Futura Bk BT" panose="020B0502020204020303" pitchFamily="34" charset="0"/>
              </a:rPr>
              <a:t>Substantial Completion Obtained 2/24/14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sz="1600" b="1" dirty="0" smtClean="0">
                <a:latin typeface="Futura Bk BT" panose="020B0502020204020303" pitchFamily="34" charset="0"/>
              </a:rPr>
              <a:t> Revenue Service Began 5/11/14</a:t>
            </a:r>
          </a:p>
          <a:p>
            <a:pPr marL="288925">
              <a:buFont typeface="Courier New" pitchFamily="49" charset="0"/>
              <a:buChar char="o"/>
              <a:defRPr/>
            </a:pPr>
            <a:endParaRPr lang="en-US" sz="1400" b="1" dirty="0">
              <a:latin typeface="Futura Bk BT" panose="020B0502020204020303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550"/>
          <a:stretch/>
        </p:blipFill>
        <p:spPr>
          <a:xfrm>
            <a:off x="0" y="1"/>
            <a:ext cx="9144000" cy="112815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89" r="71688"/>
          <a:stretch/>
        </p:blipFill>
        <p:spPr>
          <a:xfrm>
            <a:off x="0" y="6096000"/>
            <a:ext cx="2588821" cy="76199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97" t="88888" r="-1" b="1"/>
          <a:stretch/>
        </p:blipFill>
        <p:spPr>
          <a:xfrm>
            <a:off x="8585860" y="6096001"/>
            <a:ext cx="558139" cy="76199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66800" y="304800"/>
            <a:ext cx="716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Futura Bk BT" pitchFamily="34" charset="0"/>
              </a:rPr>
              <a:t>REGIONAL BUS FACILITY – as of April 2014</a:t>
            </a:r>
            <a:endParaRPr lang="en-US" kern="2000" spc="300" dirty="0">
              <a:solidFill>
                <a:schemeClr val="bg1"/>
              </a:solidFill>
              <a:latin typeface="Futura Bk B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4799" y="1241039"/>
            <a:ext cx="4769545" cy="3178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550"/>
          <a:stretch/>
        </p:blipFill>
        <p:spPr>
          <a:xfrm>
            <a:off x="0" y="1"/>
            <a:ext cx="9144000" cy="112815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89" r="71688"/>
          <a:stretch/>
        </p:blipFill>
        <p:spPr>
          <a:xfrm>
            <a:off x="0" y="6096000"/>
            <a:ext cx="2588821" cy="76199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97" t="88888" r="-1" b="1"/>
          <a:stretch/>
        </p:blipFill>
        <p:spPr>
          <a:xfrm>
            <a:off x="8585860" y="6096001"/>
            <a:ext cx="558139" cy="76199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66800" y="304800"/>
            <a:ext cx="716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Futura Bk BT" pitchFamily="34" charset="0"/>
              </a:rPr>
              <a:t>REGIONAL BUS FACILITY – August 2014</a:t>
            </a:r>
            <a:endParaRPr lang="en-US" kern="2000" spc="300" dirty="0">
              <a:solidFill>
                <a:schemeClr val="bg1"/>
              </a:solidFill>
              <a:latin typeface="Futura Bk BT" pitchFamily="34" charset="0"/>
            </a:endParaRPr>
          </a:p>
        </p:txBody>
      </p:sp>
      <p:pic>
        <p:nvPicPr>
          <p:cNvPr id="5126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33800" y="3139504"/>
            <a:ext cx="5008032" cy="3337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45378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an Plan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449291" y="228600"/>
            <a:ext cx="2667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Futura Bk BT" panose="020B0502020204020303" pitchFamily="34" charset="0"/>
              </a:rPr>
              <a:t>Bus Roadway 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  <a:latin typeface="Futura Bk BT" panose="020B0502020204020303" pitchFamily="34" charset="0"/>
              </a:rPr>
              <a:t>Ventilation Fan 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  <a:latin typeface="Futura Bk BT" panose="020B0502020204020303" pitchFamily="34" charset="0"/>
              </a:rPr>
              <a:t>Plant Room</a:t>
            </a:r>
            <a:endParaRPr lang="en-US" b="1" dirty="0">
              <a:solidFill>
                <a:schemeClr val="bg1"/>
              </a:solidFill>
              <a:latin typeface="Futura Bk BT" panose="020B0502020204020303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orth drive lan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14400" y="152400"/>
            <a:ext cx="769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Futura Bk BT" panose="020B0502020204020303" pitchFamily="34" charset="0"/>
              </a:rPr>
              <a:t>North Drive Lane w/ Saw Tooth Bus Slips</a:t>
            </a:r>
            <a:endParaRPr lang="en-US" b="1" dirty="0">
              <a:solidFill>
                <a:schemeClr val="bg1"/>
              </a:solidFill>
              <a:latin typeface="Futura Bk BT" panose="020B0502020204020303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hestnut pavilion below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90600" y="457200"/>
            <a:ext cx="769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Futura Bk BT" panose="020B0502020204020303" pitchFamily="34" charset="0"/>
              </a:rPr>
              <a:t>Stairs and Escalators at Chestnut Pavilion (Light Rail Plaza)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128156"/>
            <a:ext cx="8229600" cy="776843"/>
          </a:xfrm>
        </p:spPr>
        <p:txBody>
          <a:bodyPr>
            <a:normAutofit/>
          </a:bodyPr>
          <a:lstStyle/>
          <a:p>
            <a:r>
              <a:rPr lang="en-US" sz="3600" dirty="0" smtClean="0">
                <a:latin typeface="Futura Bk BT" panose="020B0502020204020303" pitchFamily="34" charset="0"/>
              </a:rPr>
              <a:t> A 25 Year Story....and Counting</a:t>
            </a:r>
            <a:endParaRPr lang="en-US" sz="3600" dirty="0">
              <a:latin typeface="Futura Bk BT" panose="020B0502020204020303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144963"/>
          </a:xfrm>
        </p:spPr>
        <p:txBody>
          <a:bodyPr/>
          <a:lstStyle/>
          <a:p>
            <a:r>
              <a:rPr lang="en-US" dirty="0" smtClean="0">
                <a:latin typeface="Futura Bk BT" panose="020B0502020204020303" pitchFamily="34" charset="0"/>
              </a:rPr>
              <a:t>Civic and Political Will</a:t>
            </a:r>
          </a:p>
          <a:p>
            <a:r>
              <a:rPr lang="en-US" dirty="0" smtClean="0">
                <a:latin typeface="Futura Bk BT" panose="020B0502020204020303" pitchFamily="34" charset="0"/>
              </a:rPr>
              <a:t>Big Vision with Persistence</a:t>
            </a:r>
          </a:p>
          <a:p>
            <a:r>
              <a:rPr lang="en-US" dirty="0" smtClean="0">
                <a:latin typeface="Futura Bk BT" panose="020B0502020204020303" pitchFamily="34" charset="0"/>
              </a:rPr>
              <a:t>Public Investment As A Catalyst For Private Investment</a:t>
            </a:r>
          </a:p>
          <a:p>
            <a:r>
              <a:rPr lang="en-US" dirty="0" smtClean="0">
                <a:latin typeface="Futura Bk BT" panose="020B0502020204020303" pitchFamily="34" charset="0"/>
              </a:rPr>
              <a:t>Place Making Is Important; Design Is Important</a:t>
            </a:r>
          </a:p>
          <a:p>
            <a:r>
              <a:rPr lang="en-US" dirty="0" smtClean="0">
                <a:latin typeface="Futura Bk BT" panose="020B0502020204020303" pitchFamily="34" charset="0"/>
              </a:rPr>
              <a:t>Transparent, Accountable, &amp; Inclusive</a:t>
            </a:r>
          </a:p>
          <a:p>
            <a:pPr>
              <a:buNone/>
            </a:pPr>
            <a:endParaRPr lang="en-US" dirty="0">
              <a:latin typeface="Futura Bk BT" panose="020B0502020204020303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550"/>
          <a:stretch/>
        </p:blipFill>
        <p:spPr>
          <a:xfrm>
            <a:off x="0" y="1"/>
            <a:ext cx="9144000" cy="112815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89" r="71688"/>
          <a:stretch/>
        </p:blipFill>
        <p:spPr>
          <a:xfrm>
            <a:off x="0" y="6096000"/>
            <a:ext cx="2588821" cy="76199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97" t="88888" r="-1" b="1"/>
          <a:stretch/>
        </p:blipFill>
        <p:spPr>
          <a:xfrm>
            <a:off x="8585860" y="6096001"/>
            <a:ext cx="558139" cy="76199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66800" y="304800"/>
            <a:ext cx="586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Futura Bk BT" pitchFamily="34" charset="0"/>
              </a:rPr>
              <a:t>DENVER UNION STATION</a:t>
            </a:r>
            <a:endParaRPr lang="en-US" kern="2000" spc="300" dirty="0">
              <a:solidFill>
                <a:schemeClr val="bg1"/>
              </a:solidFill>
              <a:latin typeface="Futura Bk BT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hestnut pavilion topsid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" y="228600"/>
            <a:ext cx="769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Futura Bk BT" panose="020B0502020204020303" pitchFamily="34" charset="0"/>
              </a:rPr>
              <a:t>View from Chestnut Pavilion looking East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48052"/>
            <a:ext cx="9030730" cy="6016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748613" y="-21280"/>
            <a:ext cx="769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Futura Bk BT" panose="020B0502020204020303" pitchFamily="34" charset="0"/>
              </a:rPr>
              <a:t>Train Platform</a:t>
            </a:r>
            <a:endParaRPr lang="en-US" b="1" dirty="0">
              <a:latin typeface="Futura Bk BT" panose="020B0502020204020303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89" r="71688"/>
          <a:stretch/>
        </p:blipFill>
        <p:spPr>
          <a:xfrm>
            <a:off x="2059" y="6095999"/>
            <a:ext cx="2588821" cy="76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019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2676373" y="114181"/>
            <a:ext cx="3788089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 b="1" dirty="0"/>
              <a:t>Commuter </a:t>
            </a:r>
            <a:r>
              <a:rPr lang="en-US" sz="2800" b="1" dirty="0" smtClean="0"/>
              <a:t>Rail Terminal</a:t>
            </a:r>
            <a:endParaRPr lang="en-US" sz="2800" b="1" dirty="0"/>
          </a:p>
          <a:p>
            <a:pPr algn="ctr"/>
            <a:r>
              <a:rPr lang="en-US" b="1" dirty="0"/>
              <a:t>as </a:t>
            </a:r>
            <a:r>
              <a:rPr lang="en-US" b="1" dirty="0" smtClean="0"/>
              <a:t>of April 30, 2014</a:t>
            </a:r>
            <a:endParaRPr lang="en-US" b="1" dirty="0"/>
          </a:p>
        </p:txBody>
      </p:sp>
      <p:sp>
        <p:nvSpPr>
          <p:cNvPr id="14339" name="TextBox 5"/>
          <p:cNvSpPr txBox="1">
            <a:spLocks noChangeArrowheads="1"/>
          </p:cNvSpPr>
          <p:nvPr/>
        </p:nvSpPr>
        <p:spPr bwMode="auto">
          <a:xfrm>
            <a:off x="2358124" y="5166747"/>
            <a:ext cx="62484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Char char="•"/>
            </a:pPr>
            <a:r>
              <a:rPr lang="en-US" sz="1600" b="1" dirty="0" smtClean="0">
                <a:latin typeface="Futura Bk BT" panose="020B0502020204020303" pitchFamily="34" charset="0"/>
              </a:rPr>
              <a:t> All Major Construction Activities Complete</a:t>
            </a:r>
            <a:endParaRPr lang="en-US" sz="1600" b="1" dirty="0">
              <a:latin typeface="Futura Bk BT" panose="020B0502020204020303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1600" b="1" dirty="0" smtClean="0">
                <a:latin typeface="Futura Bk BT" panose="020B0502020204020303" pitchFamily="34" charset="0"/>
              </a:rPr>
              <a:t> Substantial Completion obtained 2/24/14</a:t>
            </a:r>
          </a:p>
          <a:p>
            <a:pPr>
              <a:buFont typeface="Arial" pitchFamily="34" charset="0"/>
              <a:buChar char="•"/>
            </a:pPr>
            <a:r>
              <a:rPr lang="en-US" sz="1600" b="1" dirty="0" smtClean="0">
                <a:latin typeface="Futura Bk BT" panose="020B0502020204020303" pitchFamily="34" charset="0"/>
              </a:rPr>
              <a:t> Amtrak Service began 2/28/14</a:t>
            </a:r>
          </a:p>
          <a:p>
            <a:pPr>
              <a:buFont typeface="Arial" pitchFamily="34" charset="0"/>
              <a:buChar char="•"/>
            </a:pPr>
            <a:r>
              <a:rPr lang="en-US" sz="1600" b="1" dirty="0" smtClean="0">
                <a:latin typeface="Futura Bk BT" panose="020B0502020204020303" pitchFamily="34" charset="0"/>
              </a:rPr>
              <a:t> East Line to DIA Service to begin 2016</a:t>
            </a:r>
          </a:p>
          <a:p>
            <a:pPr>
              <a:buFont typeface="Arial" pitchFamily="34" charset="0"/>
              <a:buChar char="•"/>
            </a:pPr>
            <a:r>
              <a:rPr lang="en-US" sz="1600" b="1" dirty="0" smtClean="0">
                <a:latin typeface="Futura Bk BT" panose="020B0502020204020303" pitchFamily="34" charset="0"/>
              </a:rPr>
              <a:t> Gold Line to Golden/Arvada to begin 2016</a:t>
            </a:r>
            <a:endParaRPr lang="en-US" sz="1600" b="1" dirty="0">
              <a:latin typeface="Futura Bk BT" panose="020B0502020204020303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550"/>
          <a:stretch/>
        </p:blipFill>
        <p:spPr>
          <a:xfrm>
            <a:off x="0" y="1"/>
            <a:ext cx="9144000" cy="112815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89" r="71688"/>
          <a:stretch/>
        </p:blipFill>
        <p:spPr>
          <a:xfrm>
            <a:off x="1" y="6173093"/>
            <a:ext cx="2326904" cy="68490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97" t="88888" r="-1" b="1"/>
          <a:stretch/>
        </p:blipFill>
        <p:spPr>
          <a:xfrm>
            <a:off x="8585860" y="6096001"/>
            <a:ext cx="558139" cy="76199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66800" y="304800"/>
            <a:ext cx="586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Futura Bk BT" pitchFamily="34" charset="0"/>
              </a:rPr>
              <a:t>COMMUTER RAIL TERMINAL – as of April 2014</a:t>
            </a:r>
            <a:endParaRPr lang="en-US" kern="2000" spc="300" dirty="0">
              <a:solidFill>
                <a:schemeClr val="bg1"/>
              </a:solidFill>
              <a:latin typeface="Futura Bk BT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452" y="1128156"/>
            <a:ext cx="6075548" cy="4050365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2676373" y="114181"/>
            <a:ext cx="3788089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 b="1" dirty="0"/>
              <a:t>Commuter </a:t>
            </a:r>
            <a:r>
              <a:rPr lang="en-US" sz="2800" b="1" dirty="0" smtClean="0"/>
              <a:t>Rail Terminal</a:t>
            </a:r>
            <a:endParaRPr lang="en-US" sz="2800" b="1" dirty="0"/>
          </a:p>
          <a:p>
            <a:pPr algn="ctr"/>
            <a:r>
              <a:rPr lang="en-US" b="1" dirty="0"/>
              <a:t>as </a:t>
            </a:r>
            <a:r>
              <a:rPr lang="en-US" b="1" dirty="0" smtClean="0"/>
              <a:t>of April 30, 2014</a:t>
            </a:r>
            <a:endParaRPr lang="en-US" b="1" dirty="0"/>
          </a:p>
        </p:txBody>
      </p:sp>
      <p:pic>
        <p:nvPicPr>
          <p:cNvPr id="14340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2911" y="1092545"/>
            <a:ext cx="7655011" cy="5101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550"/>
          <a:stretch/>
        </p:blipFill>
        <p:spPr>
          <a:xfrm>
            <a:off x="0" y="1"/>
            <a:ext cx="9144000" cy="112815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89" r="71688"/>
          <a:stretch/>
        </p:blipFill>
        <p:spPr>
          <a:xfrm>
            <a:off x="1" y="6117846"/>
            <a:ext cx="2514600" cy="74015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97" t="88888" r="-1" b="1"/>
          <a:stretch/>
        </p:blipFill>
        <p:spPr>
          <a:xfrm>
            <a:off x="8585860" y="6096001"/>
            <a:ext cx="558139" cy="76199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66800" y="304800"/>
            <a:ext cx="586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Futura Bk BT" pitchFamily="34" charset="0"/>
              </a:rPr>
              <a:t>COMMUTER RAIL TERMINAL – August 2014</a:t>
            </a:r>
            <a:endParaRPr lang="en-US" kern="2000" spc="300" dirty="0">
              <a:solidFill>
                <a:schemeClr val="bg1"/>
              </a:solidFill>
              <a:latin typeface="Futura Bk B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4063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60" y="348052"/>
            <a:ext cx="9030728" cy="6016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748613" y="-21280"/>
            <a:ext cx="769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Futura Bk BT" panose="020B0502020204020303" pitchFamily="34" charset="0"/>
              </a:rPr>
              <a:t>Train Platform</a:t>
            </a:r>
            <a:endParaRPr lang="en-US" b="1" dirty="0">
              <a:latin typeface="Futura Bk BT" panose="020B0502020204020303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89" r="71688"/>
          <a:stretch/>
        </p:blipFill>
        <p:spPr>
          <a:xfrm>
            <a:off x="2059" y="6095999"/>
            <a:ext cx="2588821" cy="76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019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View Of Train Hall Canopy From Pedestrian Bridge Near North Wing Building Stairs &amp; Elevator&#10;&#10;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066800" y="115669"/>
            <a:ext cx="7467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Futura Md BT" panose="020B0602020204020303" pitchFamily="34" charset="0"/>
              </a:rPr>
              <a:t>View Of Train Hall Canopy From Pedestrian Bridge Near North Wing Building Stairs &amp; Elevator</a:t>
            </a:r>
            <a:endParaRPr lang="en-US" b="1" dirty="0">
              <a:latin typeface="Futura Md BT" panose="020B0602020204020303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Formwork Progressing For Stairs No. 3 &amp; 4 From Pedestrian Bridge To Platforms No. 2 &amp; 4&#10;&#10;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219200" y="152400"/>
            <a:ext cx="609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Futura Md BT" panose="020B0602020204020303" pitchFamily="34" charset="0"/>
              </a:rPr>
              <a:t>Final Touch Up For Stairs No. 3 &amp; 4 From </a:t>
            </a:r>
          </a:p>
          <a:p>
            <a:pPr algn="ctr"/>
            <a:r>
              <a:rPr lang="en-US" b="1" dirty="0" smtClean="0">
                <a:latin typeface="Futura Md BT" panose="020B0602020204020303" pitchFamily="34" charset="0"/>
              </a:rPr>
              <a:t>Platforms No. 2 &amp; 4 to Pedestrian Bridge </a:t>
            </a:r>
            <a:endParaRPr lang="en-US" b="1" dirty="0">
              <a:latin typeface="Futura Md BT" panose="020B0602020204020303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4445"/>
            <a:ext cx="9144000" cy="584886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92696" y="0"/>
            <a:ext cx="609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Futura Md BT" panose="020B0602020204020303" pitchFamily="34" charset="0"/>
              </a:rPr>
              <a:t>View of Pedestrian Bridge</a:t>
            </a:r>
            <a:endParaRPr lang="en-US" b="1" dirty="0">
              <a:latin typeface="Futura Md BT" panose="020B0602020204020303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89" r="71688"/>
          <a:stretch/>
        </p:blipFill>
        <p:spPr>
          <a:xfrm>
            <a:off x="2059" y="6163309"/>
            <a:ext cx="2360141" cy="6946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RT Nort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219200" y="152400"/>
            <a:ext cx="609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Futura Md BT" panose="020B0602020204020303" pitchFamily="34" charset="0"/>
              </a:rPr>
              <a:t>View looking North from Pedestrian Bridge </a:t>
            </a:r>
            <a:endParaRPr lang="en-US" b="1" dirty="0">
              <a:latin typeface="Futura Md BT" panose="020B0602020204020303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RT Sout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19200" y="152400"/>
            <a:ext cx="609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Futura Md BT" panose="020B0602020204020303" pitchFamily="34" charset="0"/>
              </a:rPr>
              <a:t>View looking South from Pedestrian Bridge </a:t>
            </a:r>
            <a:endParaRPr lang="en-US" b="1" dirty="0">
              <a:latin typeface="Futura Md BT" panose="020B0602020204020303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 smtClean="0">
              <a:latin typeface="Futura Bk BT" panose="020B0502020204020303" pitchFamily="34" charset="0"/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>
              <a:latin typeface="Futura Bk BT" panose="020B0502020204020303" pitchFamily="34" charset="0"/>
            </a:endParaRPr>
          </a:p>
        </p:txBody>
      </p:sp>
      <p:sp>
        <p:nvSpPr>
          <p:cNvPr id="3076" name="TextBox 24"/>
          <p:cNvSpPr txBox="1">
            <a:spLocks noChangeArrowheads="1"/>
          </p:cNvSpPr>
          <p:nvPr/>
        </p:nvSpPr>
        <p:spPr bwMode="auto">
          <a:xfrm>
            <a:off x="4419600" y="163513"/>
            <a:ext cx="44196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dirty="0">
                <a:latin typeface="Futura Bk BT" panose="020B0502020204020303" pitchFamily="34" charset="0"/>
              </a:rPr>
              <a:t>Denver’s Central Platte Valley Rail Yards</a:t>
            </a:r>
          </a:p>
        </p:txBody>
      </p:sp>
      <p:pic>
        <p:nvPicPr>
          <p:cNvPr id="3077" name="Picture 2" descr="001 RH-13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473075"/>
            <a:ext cx="83820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89" r="71688"/>
          <a:stretch/>
        </p:blipFill>
        <p:spPr>
          <a:xfrm>
            <a:off x="1" y="6340474"/>
            <a:ext cx="1828799" cy="5175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97" t="88888" r="-1" b="1"/>
          <a:stretch/>
        </p:blipFill>
        <p:spPr>
          <a:xfrm>
            <a:off x="8749719" y="6340473"/>
            <a:ext cx="394281" cy="5175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ead Platfor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47800" y="6248400"/>
            <a:ext cx="609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Futura Md BT" panose="020B0602020204020303" pitchFamily="34" charset="0"/>
              </a:rPr>
              <a:t>View looking North from the Head Platform </a:t>
            </a:r>
            <a:endParaRPr lang="en-US" b="1" dirty="0">
              <a:solidFill>
                <a:schemeClr val="bg1"/>
              </a:solidFill>
              <a:latin typeface="Futura Md BT" panose="020B0602020204020303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4"/>
          <p:cNvSpPr txBox="1">
            <a:spLocks noChangeArrowheads="1"/>
          </p:cNvSpPr>
          <p:nvPr/>
        </p:nvSpPr>
        <p:spPr bwMode="auto">
          <a:xfrm>
            <a:off x="3212337" y="0"/>
            <a:ext cx="2652649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 b="1" dirty="0"/>
              <a:t>Streets &amp; Plazas</a:t>
            </a:r>
          </a:p>
          <a:p>
            <a:pPr algn="ctr"/>
            <a:r>
              <a:rPr lang="en-US" b="1" dirty="0" smtClean="0"/>
              <a:t>Summer 2014</a:t>
            </a:r>
            <a:endParaRPr lang="en-US" b="1" dirty="0"/>
          </a:p>
        </p:txBody>
      </p:sp>
      <p:sp>
        <p:nvSpPr>
          <p:cNvPr id="22531" name="TextBox 5"/>
          <p:cNvSpPr txBox="1">
            <a:spLocks noChangeArrowheads="1"/>
          </p:cNvSpPr>
          <p:nvPr/>
        </p:nvSpPr>
        <p:spPr bwMode="auto">
          <a:xfrm>
            <a:off x="381000" y="1371600"/>
            <a:ext cx="2590800" cy="2954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Char char="•"/>
            </a:pPr>
            <a:r>
              <a:rPr lang="en-US" sz="1600" b="1" dirty="0" smtClean="0">
                <a:latin typeface="Futura Bk BT" panose="020B0502020204020303" pitchFamily="34" charset="0"/>
              </a:rPr>
              <a:t> </a:t>
            </a:r>
            <a:r>
              <a:rPr lang="en-US" sz="1600" b="1" dirty="0">
                <a:latin typeface="Futura Bk BT" panose="020B0502020204020303" pitchFamily="34" charset="0"/>
              </a:rPr>
              <a:t>17</a:t>
            </a:r>
            <a:r>
              <a:rPr lang="en-US" sz="1600" b="1" baseline="30000" dirty="0">
                <a:latin typeface="Futura Bk BT" panose="020B0502020204020303" pitchFamily="34" charset="0"/>
              </a:rPr>
              <a:t>th</a:t>
            </a:r>
            <a:r>
              <a:rPr lang="en-US" sz="1600" b="1" dirty="0">
                <a:latin typeface="Futura Bk BT" panose="020B0502020204020303" pitchFamily="34" charset="0"/>
              </a:rPr>
              <a:t> Street Gardens </a:t>
            </a:r>
            <a:r>
              <a:rPr lang="en-US" sz="1600" b="1" dirty="0" smtClean="0">
                <a:latin typeface="Futura Bk BT" panose="020B0502020204020303" pitchFamily="34" charset="0"/>
              </a:rPr>
              <a:t>Plaza–</a:t>
            </a:r>
            <a:r>
              <a:rPr lang="en-US" sz="1600" b="1" dirty="0">
                <a:latin typeface="Futura Bk BT" panose="020B0502020204020303" pitchFamily="34" charset="0"/>
              </a:rPr>
              <a:t> </a:t>
            </a:r>
            <a:r>
              <a:rPr lang="en-US" sz="1600" b="1" dirty="0" smtClean="0">
                <a:latin typeface="Futura Bk BT" panose="020B0502020204020303" pitchFamily="34" charset="0"/>
              </a:rPr>
              <a:t>Opened May 2013</a:t>
            </a:r>
          </a:p>
          <a:p>
            <a:endParaRPr lang="en-US" sz="1600" b="1" dirty="0" smtClean="0">
              <a:latin typeface="Futura Bk BT" panose="020B0502020204020303" pitchFamily="34" charset="0"/>
            </a:endParaRPr>
          </a:p>
          <a:p>
            <a:pPr>
              <a:buFont typeface="Arial" charset="0"/>
              <a:buChar char="•"/>
            </a:pPr>
            <a:r>
              <a:rPr lang="en-US" sz="1600" b="1" dirty="0" smtClean="0">
                <a:latin typeface="Futura Bk BT" panose="020B0502020204020303" pitchFamily="34" charset="0"/>
              </a:rPr>
              <a:t> </a:t>
            </a:r>
            <a:r>
              <a:rPr lang="en-US" sz="1600" b="1" dirty="0" err="1" smtClean="0">
                <a:latin typeface="Futura Bk BT" panose="020B0502020204020303" pitchFamily="34" charset="0"/>
              </a:rPr>
              <a:t>Wewatta</a:t>
            </a:r>
            <a:r>
              <a:rPr lang="en-US" sz="1600" b="1" dirty="0" smtClean="0">
                <a:latin typeface="Futura Bk BT" panose="020B0502020204020303" pitchFamily="34" charset="0"/>
              </a:rPr>
              <a:t> Street Complete – </a:t>
            </a:r>
            <a:r>
              <a:rPr lang="en-US" sz="1600" b="1" dirty="0">
                <a:latin typeface="Futura Bk BT" panose="020B0502020204020303" pitchFamily="34" charset="0"/>
              </a:rPr>
              <a:t>Opened </a:t>
            </a:r>
            <a:r>
              <a:rPr lang="en-US" sz="1600" b="1" dirty="0" smtClean="0">
                <a:latin typeface="Futura Bk BT" panose="020B0502020204020303" pitchFamily="34" charset="0"/>
              </a:rPr>
              <a:t>May </a:t>
            </a:r>
            <a:r>
              <a:rPr lang="en-US" sz="1600" b="1" dirty="0">
                <a:latin typeface="Futura Bk BT" panose="020B0502020204020303" pitchFamily="34" charset="0"/>
              </a:rPr>
              <a:t>2013</a:t>
            </a:r>
          </a:p>
          <a:p>
            <a:endParaRPr lang="en-US" sz="1600" b="1" dirty="0">
              <a:latin typeface="Futura Bk BT" panose="020B0502020204020303" pitchFamily="34" charset="0"/>
            </a:endParaRPr>
          </a:p>
          <a:p>
            <a:pPr>
              <a:buFont typeface="Arial" charset="0"/>
              <a:buChar char="•"/>
            </a:pPr>
            <a:r>
              <a:rPr lang="en-US" sz="1600" b="1" dirty="0" smtClean="0">
                <a:latin typeface="Futura Bk BT" panose="020B0502020204020303" pitchFamily="34" charset="0"/>
              </a:rPr>
              <a:t> </a:t>
            </a:r>
            <a:r>
              <a:rPr lang="en-US" sz="1600" b="1" dirty="0">
                <a:latin typeface="Futura Bk BT" panose="020B0502020204020303" pitchFamily="34" charset="0"/>
              </a:rPr>
              <a:t>16</a:t>
            </a:r>
            <a:r>
              <a:rPr lang="en-US" sz="1600" b="1" baseline="30000" dirty="0">
                <a:latin typeface="Futura Bk BT" panose="020B0502020204020303" pitchFamily="34" charset="0"/>
              </a:rPr>
              <a:t>th</a:t>
            </a:r>
            <a:r>
              <a:rPr lang="en-US" sz="1600" b="1" dirty="0">
                <a:latin typeface="Futura Bk BT" panose="020B0502020204020303" pitchFamily="34" charset="0"/>
              </a:rPr>
              <a:t> Street (</a:t>
            </a:r>
            <a:r>
              <a:rPr lang="en-US" sz="1600" b="1" dirty="0" err="1">
                <a:latin typeface="Futura Bk BT" panose="020B0502020204020303" pitchFamily="34" charset="0"/>
              </a:rPr>
              <a:t>Wewatta</a:t>
            </a:r>
            <a:r>
              <a:rPr lang="en-US" sz="1600" b="1" dirty="0">
                <a:latin typeface="Futura Bk BT" panose="020B0502020204020303" pitchFamily="34" charset="0"/>
              </a:rPr>
              <a:t> to </a:t>
            </a:r>
            <a:r>
              <a:rPr lang="en-US" sz="1600" b="1" dirty="0" err="1">
                <a:latin typeface="Futura Bk BT" panose="020B0502020204020303" pitchFamily="34" charset="0"/>
              </a:rPr>
              <a:t>Wynkoop</a:t>
            </a:r>
            <a:r>
              <a:rPr lang="en-US" sz="1600" b="1" dirty="0">
                <a:latin typeface="Futura Bk BT" panose="020B0502020204020303" pitchFamily="34" charset="0"/>
              </a:rPr>
              <a:t>) </a:t>
            </a:r>
            <a:r>
              <a:rPr lang="en-US" sz="1600" b="1" dirty="0" smtClean="0">
                <a:latin typeface="Futura Bk BT" panose="020B0502020204020303" pitchFamily="34" charset="0"/>
              </a:rPr>
              <a:t>– Opened September 2013</a:t>
            </a:r>
            <a:endParaRPr lang="en-US" sz="1600" b="1" dirty="0">
              <a:latin typeface="Futura Bk BT" panose="020B0502020204020303" pitchFamily="34" charset="0"/>
            </a:endParaRPr>
          </a:p>
          <a:p>
            <a:endParaRPr lang="en-US" sz="1000" b="1" dirty="0">
              <a:latin typeface="Futura Bk BT" panose="020B0502020204020303" pitchFamily="34" charset="0"/>
            </a:endParaRPr>
          </a:p>
          <a:p>
            <a:pPr>
              <a:buFont typeface="Arial" charset="0"/>
              <a:buChar char="•"/>
            </a:pPr>
            <a:r>
              <a:rPr lang="en-US" sz="1600" b="1" dirty="0">
                <a:latin typeface="Futura Bk BT" panose="020B0502020204020303" pitchFamily="34" charset="0"/>
              </a:rPr>
              <a:t> </a:t>
            </a:r>
            <a:r>
              <a:rPr lang="en-US" sz="1600" b="1" dirty="0" err="1">
                <a:latin typeface="Futura Bk BT" panose="020B0502020204020303" pitchFamily="34" charset="0"/>
              </a:rPr>
              <a:t>Wynkoop</a:t>
            </a:r>
            <a:r>
              <a:rPr lang="en-US" sz="1600" b="1" dirty="0">
                <a:latin typeface="Futura Bk BT" panose="020B0502020204020303" pitchFamily="34" charset="0"/>
              </a:rPr>
              <a:t> </a:t>
            </a:r>
            <a:r>
              <a:rPr lang="en-US" sz="1600" b="1" dirty="0" smtClean="0">
                <a:latin typeface="Futura Bk BT" panose="020B0502020204020303" pitchFamily="34" charset="0"/>
              </a:rPr>
              <a:t>Plaza – Opened July 2014</a:t>
            </a:r>
            <a:endParaRPr lang="en-US" sz="1600" b="1" dirty="0">
              <a:latin typeface="Futura Bk BT" panose="020B0502020204020303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550"/>
          <a:stretch/>
        </p:blipFill>
        <p:spPr>
          <a:xfrm>
            <a:off x="0" y="1"/>
            <a:ext cx="9144000" cy="112815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89" r="71688"/>
          <a:stretch/>
        </p:blipFill>
        <p:spPr>
          <a:xfrm>
            <a:off x="0" y="6096000"/>
            <a:ext cx="2588821" cy="76199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97" t="88888" r="-1" b="1"/>
          <a:stretch/>
        </p:blipFill>
        <p:spPr>
          <a:xfrm>
            <a:off x="8585860" y="6096001"/>
            <a:ext cx="558139" cy="76199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066800" y="304800"/>
            <a:ext cx="586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Futura Bk BT" pitchFamily="34" charset="0"/>
              </a:rPr>
              <a:t>STREETS AND PLAZAS – Summer 2014</a:t>
            </a:r>
            <a:endParaRPr lang="en-US" kern="2000" spc="300" dirty="0">
              <a:solidFill>
                <a:schemeClr val="bg1"/>
              </a:solidFill>
              <a:latin typeface="Futura Bk BT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800" y="1128155"/>
            <a:ext cx="5943600" cy="3960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4"/>
          <p:cNvSpPr txBox="1">
            <a:spLocks noChangeArrowheads="1"/>
          </p:cNvSpPr>
          <p:nvPr/>
        </p:nvSpPr>
        <p:spPr bwMode="auto">
          <a:xfrm>
            <a:off x="3212337" y="0"/>
            <a:ext cx="2652649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 b="1" dirty="0"/>
              <a:t>Streets &amp; Plazas</a:t>
            </a:r>
          </a:p>
          <a:p>
            <a:pPr algn="ctr"/>
            <a:r>
              <a:rPr lang="en-US" b="1" dirty="0" smtClean="0"/>
              <a:t>Summer 2014</a:t>
            </a:r>
            <a:endParaRPr lang="en-US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550"/>
          <a:stretch/>
        </p:blipFill>
        <p:spPr>
          <a:xfrm>
            <a:off x="0" y="1"/>
            <a:ext cx="9144000" cy="112815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89" r="71688"/>
          <a:stretch/>
        </p:blipFill>
        <p:spPr>
          <a:xfrm>
            <a:off x="0" y="6096000"/>
            <a:ext cx="2588821" cy="76199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97" t="88888" r="-1" b="1"/>
          <a:stretch/>
        </p:blipFill>
        <p:spPr>
          <a:xfrm>
            <a:off x="8585860" y="6096001"/>
            <a:ext cx="558139" cy="76199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066800" y="304800"/>
            <a:ext cx="586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Futura Bk BT" pitchFamily="34" charset="0"/>
              </a:rPr>
              <a:t>DUS Grand Opening – Summer 2014</a:t>
            </a:r>
            <a:endParaRPr lang="en-US" kern="2000" spc="300" dirty="0">
              <a:solidFill>
                <a:schemeClr val="bg1"/>
              </a:solidFill>
              <a:latin typeface="Futura Bk BT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6307" y="3583247"/>
            <a:ext cx="4876800" cy="325003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1144633"/>
            <a:ext cx="5145337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772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4"/>
          <p:cNvSpPr txBox="1">
            <a:spLocks noChangeArrowheads="1"/>
          </p:cNvSpPr>
          <p:nvPr/>
        </p:nvSpPr>
        <p:spPr bwMode="auto">
          <a:xfrm>
            <a:off x="3212337" y="0"/>
            <a:ext cx="2652649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800" b="1" dirty="0"/>
              <a:t>Streets &amp; Plazas</a:t>
            </a:r>
          </a:p>
          <a:p>
            <a:pPr algn="ctr"/>
            <a:r>
              <a:rPr lang="en-US" b="1" dirty="0" smtClean="0"/>
              <a:t>Summer 2014</a:t>
            </a:r>
            <a:endParaRPr lang="en-US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550"/>
          <a:stretch/>
        </p:blipFill>
        <p:spPr>
          <a:xfrm>
            <a:off x="0" y="1"/>
            <a:ext cx="9144000" cy="112815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89" r="71688"/>
          <a:stretch/>
        </p:blipFill>
        <p:spPr>
          <a:xfrm>
            <a:off x="0" y="6096000"/>
            <a:ext cx="2588821" cy="76199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97" t="88888" r="-1" b="1"/>
          <a:stretch/>
        </p:blipFill>
        <p:spPr>
          <a:xfrm>
            <a:off x="8585860" y="6096001"/>
            <a:ext cx="558139" cy="76199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066800" y="304800"/>
            <a:ext cx="586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Futura Bk BT" pitchFamily="34" charset="0"/>
              </a:rPr>
              <a:t>DUS Grand Opening – Summer 2014</a:t>
            </a:r>
            <a:endParaRPr lang="en-US" kern="2000" spc="300" dirty="0">
              <a:solidFill>
                <a:schemeClr val="bg1"/>
              </a:solidFill>
              <a:latin typeface="Futura Bk BT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8677" y="3755483"/>
            <a:ext cx="4646167" cy="309633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128157"/>
            <a:ext cx="5181600" cy="3445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302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endering9.bmp"/>
          <p:cNvPicPr>
            <a:picLocks noChangeAspect="1"/>
          </p:cNvPicPr>
          <p:nvPr/>
        </p:nvPicPr>
        <p:blipFill>
          <a:blip r:embed="rId2" cstate="print">
            <a:lum bright="35000" contrast="-5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bg1">
                  <a:alpha val="5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effectLst>
            <a:outerShdw blurRad="50800" dist="50800" dir="5400000" algn="ctr" rotWithShape="0">
              <a:srgbClr val="000000">
                <a:alpha val="50000"/>
              </a:srgbClr>
            </a:outerShdw>
            <a:softEdge rad="317500"/>
          </a:effectLst>
        </p:spPr>
      </p:pic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838200" y="1066800"/>
            <a:ext cx="7086600" cy="4401205"/>
          </a:xfrm>
          <a:prstGeom prst="rect">
            <a:avLst/>
          </a:prstGeom>
          <a:solidFill>
            <a:schemeClr val="bg1">
              <a:alpha val="26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latin typeface="Futura Bk BT" panose="020B0502020204020303" pitchFamily="34" charset="0"/>
              </a:rPr>
              <a:t>MILESTONES</a:t>
            </a:r>
          </a:p>
          <a:p>
            <a:pPr>
              <a:buFont typeface="Arial" charset="0"/>
              <a:buChar char="•"/>
            </a:pPr>
            <a:endParaRPr lang="en-US" sz="1600" b="1" dirty="0" smtClean="0">
              <a:latin typeface="Futura Bk BT" panose="020B0502020204020303" pitchFamily="34" charset="0"/>
            </a:endParaRPr>
          </a:p>
          <a:p>
            <a:pPr>
              <a:buFont typeface="Arial" charset="0"/>
              <a:buChar char="•"/>
            </a:pPr>
            <a:r>
              <a:rPr lang="en-US" sz="1600" b="1" dirty="0" smtClean="0">
                <a:latin typeface="Futura Bk BT" panose="020B0502020204020303" pitchFamily="34" charset="0"/>
              </a:rPr>
              <a:t> Light Rail Station – Open to the Public on 8/15/2011</a:t>
            </a:r>
          </a:p>
          <a:p>
            <a:pPr>
              <a:buFont typeface="Arial" charset="0"/>
              <a:buChar char="•"/>
            </a:pPr>
            <a:endParaRPr lang="en-US" sz="1600" b="1" dirty="0" smtClean="0">
              <a:latin typeface="Futura Bk BT" panose="020B0502020204020303" pitchFamily="34" charset="0"/>
            </a:endParaRPr>
          </a:p>
          <a:p>
            <a:pPr>
              <a:buFont typeface="Arial" charset="0"/>
              <a:buChar char="•"/>
            </a:pPr>
            <a:r>
              <a:rPr lang="en-US" sz="1600" b="1" dirty="0" smtClean="0">
                <a:latin typeface="Futura Bk BT" panose="020B0502020204020303" pitchFamily="34" charset="0"/>
              </a:rPr>
              <a:t>16</a:t>
            </a:r>
            <a:r>
              <a:rPr lang="en-US" sz="1600" b="1" baseline="30000" dirty="0" smtClean="0">
                <a:latin typeface="Futura Bk BT" panose="020B0502020204020303" pitchFamily="34" charset="0"/>
              </a:rPr>
              <a:t>th</a:t>
            </a:r>
            <a:r>
              <a:rPr lang="en-US" sz="1600" b="1" dirty="0" smtClean="0">
                <a:latin typeface="Futura Bk BT" panose="020B0502020204020303" pitchFamily="34" charset="0"/>
              </a:rPr>
              <a:t> Street Mall Shuttle Extension – Open to the Public on 8/15/2011</a:t>
            </a:r>
          </a:p>
          <a:p>
            <a:pPr>
              <a:buFont typeface="Arial" charset="0"/>
              <a:buChar char="•"/>
            </a:pPr>
            <a:endParaRPr lang="en-US" sz="1600" b="1" dirty="0" smtClean="0">
              <a:latin typeface="Futura Bk BT" panose="020B0502020204020303" pitchFamily="34" charset="0"/>
            </a:endParaRPr>
          </a:p>
          <a:p>
            <a:pPr>
              <a:buFont typeface="Arial" charset="0"/>
              <a:buChar char="•"/>
            </a:pPr>
            <a:r>
              <a:rPr lang="en-US" sz="1600" b="1" dirty="0" smtClean="0">
                <a:latin typeface="Futura Bk BT" panose="020B0502020204020303" pitchFamily="34" charset="0"/>
              </a:rPr>
              <a:t>Chestnut Street – Open to the Public on 8/15/2011</a:t>
            </a:r>
          </a:p>
          <a:p>
            <a:pPr>
              <a:buFont typeface="Arial" charset="0"/>
              <a:buChar char="•"/>
            </a:pPr>
            <a:endParaRPr lang="en-US" sz="1600" b="1" dirty="0" smtClean="0">
              <a:latin typeface="Futura Bk BT" panose="020B0502020204020303" pitchFamily="34" charset="0"/>
            </a:endParaRPr>
          </a:p>
          <a:p>
            <a:pPr>
              <a:buFont typeface="Arial" charset="0"/>
              <a:buChar char="•"/>
            </a:pPr>
            <a:r>
              <a:rPr lang="en-US" sz="1600" b="1" dirty="0" err="1" smtClean="0">
                <a:latin typeface="Futura Bk BT" panose="020B0502020204020303" pitchFamily="34" charset="0"/>
              </a:rPr>
              <a:t>Wewatta</a:t>
            </a:r>
            <a:r>
              <a:rPr lang="en-US" sz="1600" b="1" dirty="0" smtClean="0">
                <a:latin typeface="Futura Bk BT" panose="020B0502020204020303" pitchFamily="34" charset="0"/>
              </a:rPr>
              <a:t> Street – Open to the Public on 5/31/2013</a:t>
            </a:r>
          </a:p>
          <a:p>
            <a:pPr>
              <a:buFont typeface="Arial" charset="0"/>
              <a:buChar char="•"/>
            </a:pPr>
            <a:endParaRPr lang="en-US" sz="1600" b="1" dirty="0" smtClean="0">
              <a:latin typeface="Futura Bk BT" panose="020B0502020204020303" pitchFamily="34" charset="0"/>
            </a:endParaRPr>
          </a:p>
          <a:p>
            <a:pPr>
              <a:buFont typeface="Arial" charset="0"/>
              <a:buChar char="•"/>
            </a:pPr>
            <a:r>
              <a:rPr lang="en-US" sz="1600" b="1" dirty="0" smtClean="0">
                <a:latin typeface="Futura Bk BT" panose="020B0502020204020303" pitchFamily="34" charset="0"/>
              </a:rPr>
              <a:t>Amtrak Service – Began Operations in DUS on 2/28/2014</a:t>
            </a:r>
          </a:p>
          <a:p>
            <a:pPr>
              <a:buFont typeface="Arial" charset="0"/>
              <a:buChar char="•"/>
            </a:pPr>
            <a:endParaRPr lang="en-US" sz="1600" b="1" dirty="0" smtClean="0">
              <a:latin typeface="Futura Bk BT" panose="020B0502020204020303" pitchFamily="34" charset="0"/>
            </a:endParaRPr>
          </a:p>
          <a:p>
            <a:pPr>
              <a:buFont typeface="Arial" charset="0"/>
              <a:buChar char="•"/>
            </a:pPr>
            <a:r>
              <a:rPr lang="en-US" sz="1600" b="1" dirty="0" smtClean="0">
                <a:latin typeface="Futura Bk BT" panose="020B0502020204020303" pitchFamily="34" charset="0"/>
              </a:rPr>
              <a:t>RTD Bus Service – Revenue Service Began in DUS on 5/11/2014</a:t>
            </a:r>
          </a:p>
          <a:p>
            <a:pPr>
              <a:buFont typeface="Arial" charset="0"/>
              <a:buChar char="•"/>
            </a:pPr>
            <a:endParaRPr lang="en-US" sz="1600" b="1" dirty="0" smtClean="0">
              <a:latin typeface="Futura Bk BT" panose="020B0502020204020303" pitchFamily="34" charset="0"/>
            </a:endParaRPr>
          </a:p>
          <a:p>
            <a:pPr>
              <a:buFont typeface="Arial" charset="0"/>
              <a:buChar char="•"/>
            </a:pPr>
            <a:r>
              <a:rPr lang="en-US" sz="1600" b="1" dirty="0" smtClean="0">
                <a:latin typeface="Futura Bk BT" panose="020B0502020204020303" pitchFamily="34" charset="0"/>
              </a:rPr>
              <a:t>Commuter Rail Service</a:t>
            </a:r>
          </a:p>
          <a:p>
            <a:pPr lvl="1">
              <a:buFont typeface="Arial" charset="0"/>
              <a:buChar char="•"/>
            </a:pPr>
            <a:r>
              <a:rPr lang="en-US" sz="1600" b="1" dirty="0" smtClean="0">
                <a:latin typeface="Futura Bk BT" panose="020B0502020204020303" pitchFamily="34" charset="0"/>
              </a:rPr>
              <a:t>East Line – DUS to DIA – Scheduled for 2016</a:t>
            </a:r>
          </a:p>
          <a:p>
            <a:pPr lvl="1">
              <a:buFont typeface="Arial" charset="0"/>
              <a:buChar char="•"/>
            </a:pPr>
            <a:r>
              <a:rPr lang="en-US" sz="1600" b="1" dirty="0" smtClean="0">
                <a:latin typeface="Futura Bk BT" panose="020B0502020204020303" pitchFamily="34" charset="0"/>
              </a:rPr>
              <a:t>Gold Line – DUS to Golden/Arvada – Scheduled for 2016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6941610"/>
              </p:ext>
            </p:extLst>
          </p:nvPr>
        </p:nvGraphicFramePr>
        <p:xfrm>
          <a:off x="457200" y="1447800"/>
          <a:ext cx="8153401" cy="38252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6582"/>
                <a:gridCol w="2964873"/>
                <a:gridCol w="3211946"/>
              </a:tblGrid>
              <a:tr h="1114148">
                <a:tc>
                  <a:txBody>
                    <a:bodyPr/>
                    <a:lstStyle/>
                    <a:p>
                      <a:r>
                        <a:rPr lang="en-US" u="sng" dirty="0" smtClean="0">
                          <a:latin typeface="Futura Bk BT" panose="020B0502020204020303" pitchFamily="34" charset="0"/>
                        </a:rPr>
                        <a:t>Uses</a:t>
                      </a:r>
                      <a:endParaRPr lang="en-US" u="sng" dirty="0">
                        <a:latin typeface="Futura Bk BT" panose="020B05020202040203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sng" dirty="0" smtClean="0">
                          <a:latin typeface="Futura Bk BT" panose="020B0502020204020303" pitchFamily="34" charset="0"/>
                        </a:rPr>
                        <a:t>Feasibility Study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400" u="none" dirty="0" smtClean="0">
                        <a:latin typeface="Futura Bk BT" panose="020B0502020204020303" pitchFamily="34" charset="0"/>
                      </a:endParaRPr>
                    </a:p>
                    <a:p>
                      <a:pPr algn="ctr"/>
                      <a:r>
                        <a:rPr lang="en-US" u="none" dirty="0" smtClean="0">
                          <a:latin typeface="Futura Bk BT" panose="020B0502020204020303" pitchFamily="34" charset="0"/>
                        </a:rPr>
                        <a:t>Absorption Range (Lo/Hi)</a:t>
                      </a:r>
                    </a:p>
                    <a:p>
                      <a:pPr algn="ctr"/>
                      <a:r>
                        <a:rPr lang="en-US" u="none" dirty="0" smtClean="0">
                          <a:latin typeface="Futura Bk BT" panose="020B0502020204020303" pitchFamily="34" charset="0"/>
                        </a:rPr>
                        <a:t>2009 - 2019</a:t>
                      </a:r>
                      <a:endParaRPr lang="en-US" u="none" dirty="0">
                        <a:latin typeface="Futura Bk BT" panose="020B05020202040203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sng" dirty="0" smtClean="0">
                          <a:latin typeface="Futura Bk BT" panose="020B0502020204020303" pitchFamily="34" charset="0"/>
                        </a:rPr>
                        <a:t>As of June,</a:t>
                      </a:r>
                      <a:r>
                        <a:rPr lang="en-US" sz="1800" u="sng" baseline="0" dirty="0" smtClean="0">
                          <a:latin typeface="Futura Bk BT" panose="020B0502020204020303" pitchFamily="34" charset="0"/>
                        </a:rPr>
                        <a:t> </a:t>
                      </a:r>
                      <a:r>
                        <a:rPr lang="en-US" sz="1800" u="sng" dirty="0" smtClean="0">
                          <a:latin typeface="Futura Bk BT" panose="020B0502020204020303" pitchFamily="34" charset="0"/>
                        </a:rPr>
                        <a:t> 2014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400" u="none" dirty="0" smtClean="0">
                        <a:latin typeface="Futura Bk BT" panose="020B0502020204020303" pitchFamily="34" charset="0"/>
                      </a:endParaRPr>
                    </a:p>
                    <a:p>
                      <a:pPr algn="ctr"/>
                      <a:r>
                        <a:rPr lang="en-US" u="none" dirty="0" smtClean="0">
                          <a:latin typeface="Futura Bk BT" panose="020B0502020204020303" pitchFamily="34" charset="0"/>
                        </a:rPr>
                        <a:t>Built or Under Construction/</a:t>
                      </a:r>
                    </a:p>
                    <a:p>
                      <a:pPr algn="ctr"/>
                      <a:r>
                        <a:rPr lang="en-US" u="none" dirty="0" smtClean="0">
                          <a:latin typeface="Futura Bk BT" panose="020B0502020204020303" pitchFamily="34" charset="0"/>
                        </a:rPr>
                        <a:t>Plus Under Design</a:t>
                      </a:r>
                      <a:endParaRPr lang="en-US" u="none" dirty="0">
                        <a:latin typeface="Futura Bk BT" panose="020B0502020204020303" pitchFamily="34" charset="0"/>
                      </a:endParaRPr>
                    </a:p>
                  </a:txBody>
                  <a:tcPr anchor="ctr"/>
                </a:tc>
              </a:tr>
              <a:tr h="451849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Futura Bk BT" panose="020B0502020204020303" pitchFamily="34" charset="0"/>
                        </a:rPr>
                        <a:t>Office</a:t>
                      </a:r>
                      <a:endParaRPr lang="en-US" dirty="0">
                        <a:latin typeface="Futura Bk BT" panose="020B05020202040203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>
                          <a:latin typeface="Futura Bk BT" panose="020B0502020204020303" pitchFamily="34" charset="0"/>
                        </a:rPr>
                        <a:t>418,000 – 628,000 SF</a:t>
                      </a:r>
                      <a:endParaRPr lang="en-US" dirty="0">
                        <a:latin typeface="Futura Bk BT" panose="020B05020202040203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>
                          <a:latin typeface="Futura Bk BT" panose="020B0502020204020303" pitchFamily="34" charset="0"/>
                        </a:rPr>
                        <a:t>1,315,500</a:t>
                      </a:r>
                      <a:r>
                        <a:rPr lang="en-US" baseline="0" dirty="0" smtClean="0">
                          <a:latin typeface="Futura Bk BT" panose="020B0502020204020303" pitchFamily="34" charset="0"/>
                        </a:rPr>
                        <a:t> – 1,950,500 SF</a:t>
                      </a:r>
                      <a:endParaRPr lang="en-US" dirty="0">
                        <a:latin typeface="Futura Bk BT" panose="020B0502020204020303" pitchFamily="34" charset="0"/>
                      </a:endParaRPr>
                    </a:p>
                  </a:txBody>
                  <a:tcPr/>
                </a:tc>
              </a:tr>
              <a:tr h="451849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Futura Bk BT" panose="020B0502020204020303" pitchFamily="34" charset="0"/>
                        </a:rPr>
                        <a:t>Retail</a:t>
                      </a:r>
                      <a:endParaRPr lang="en-US" dirty="0">
                        <a:latin typeface="Futura Bk BT" panose="020B05020202040203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u="sng" dirty="0" smtClean="0">
                          <a:latin typeface="Futura Bk BT" panose="020B0502020204020303" pitchFamily="34" charset="0"/>
                        </a:rPr>
                        <a:t>193,000 – 245,000 SF</a:t>
                      </a:r>
                      <a:endParaRPr lang="en-US" u="sng" dirty="0">
                        <a:latin typeface="Futura Bk BT" panose="020B05020202040203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u="sng" dirty="0" smtClean="0">
                          <a:latin typeface="Futura Bk BT" panose="020B0502020204020303" pitchFamily="34" charset="0"/>
                        </a:rPr>
                        <a:t>185,500 – 266,500 SF</a:t>
                      </a:r>
                      <a:endParaRPr lang="en-US" u="sng" dirty="0">
                        <a:latin typeface="Futura Bk BT" panose="020B0502020204020303" pitchFamily="34" charset="0"/>
                      </a:endParaRPr>
                    </a:p>
                  </a:txBody>
                  <a:tcPr/>
                </a:tc>
              </a:tr>
              <a:tr h="451849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Futura Bk BT" panose="020B0502020204020303" pitchFamily="34" charset="0"/>
                        </a:rPr>
                        <a:t>Commercial</a:t>
                      </a:r>
                      <a:endParaRPr lang="en-US" dirty="0">
                        <a:latin typeface="Futura Bk BT" panose="020B05020202040203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>
                          <a:latin typeface="Futura Bk BT" panose="020B0502020204020303" pitchFamily="34" charset="0"/>
                        </a:rPr>
                        <a:t>611,000 – 873,000 SF</a:t>
                      </a:r>
                      <a:endParaRPr lang="en-US" dirty="0">
                        <a:latin typeface="Futura Bk BT" panose="020B05020202040203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>
                          <a:latin typeface="Futura Bk BT" panose="020B0502020204020303" pitchFamily="34" charset="0"/>
                        </a:rPr>
                        <a:t>1,501,000 – 2,217,000 SF</a:t>
                      </a:r>
                      <a:endParaRPr lang="en-US" dirty="0">
                        <a:latin typeface="Futura Bk BT" panose="020B0502020204020303" pitchFamily="34" charset="0"/>
                      </a:endParaRPr>
                    </a:p>
                  </a:txBody>
                  <a:tcPr/>
                </a:tc>
              </a:tr>
              <a:tr h="451849">
                <a:tc>
                  <a:txBody>
                    <a:bodyPr/>
                    <a:lstStyle/>
                    <a:p>
                      <a:endParaRPr lang="en-US" dirty="0">
                        <a:latin typeface="Futura Bk BT" panose="020B05020202040203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dirty="0">
                        <a:latin typeface="Futura Bk BT" panose="020B05020202040203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dirty="0">
                        <a:latin typeface="Futura Bk BT" panose="020B0502020204020303" pitchFamily="34" charset="0"/>
                      </a:endParaRPr>
                    </a:p>
                  </a:txBody>
                  <a:tcPr/>
                </a:tc>
              </a:tr>
              <a:tr h="451849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Futura Bk BT" panose="020B0502020204020303" pitchFamily="34" charset="0"/>
                        </a:rPr>
                        <a:t>Hotel</a:t>
                      </a:r>
                      <a:endParaRPr lang="en-US" dirty="0">
                        <a:latin typeface="Futura Bk BT" panose="020B05020202040203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>
                          <a:latin typeface="Futura Bk BT" panose="020B0502020204020303" pitchFamily="34" charset="0"/>
                        </a:rPr>
                        <a:t>(2019 – 2024 Time Frame)</a:t>
                      </a:r>
                      <a:endParaRPr lang="en-US" dirty="0">
                        <a:latin typeface="Futura Bk BT" panose="020B05020202040203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>
                          <a:latin typeface="Futura Bk BT" panose="020B0502020204020303" pitchFamily="34" charset="0"/>
                        </a:rPr>
                        <a:t>112 – 473 Rooms</a:t>
                      </a:r>
                      <a:endParaRPr lang="en-US" dirty="0">
                        <a:latin typeface="Futura Bk BT" panose="020B0502020204020303" pitchFamily="34" charset="0"/>
                      </a:endParaRPr>
                    </a:p>
                  </a:txBody>
                  <a:tcPr/>
                </a:tc>
              </a:tr>
              <a:tr h="451849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Futura Bk BT" panose="020B0502020204020303" pitchFamily="34" charset="0"/>
                        </a:rPr>
                        <a:t>Residential</a:t>
                      </a:r>
                      <a:endParaRPr lang="en-US" dirty="0">
                        <a:latin typeface="Futura Bk BT" panose="020B05020202040203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>
                          <a:latin typeface="Futura Bk BT" panose="020B0502020204020303" pitchFamily="34" charset="0"/>
                        </a:rPr>
                        <a:t>1,520 – 1,930 Units</a:t>
                      </a:r>
                      <a:endParaRPr lang="en-US" dirty="0">
                        <a:latin typeface="Futura Bk BT" panose="020B05020202040203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>
                          <a:latin typeface="Futura Bk BT" panose="020B0502020204020303" pitchFamily="34" charset="0"/>
                        </a:rPr>
                        <a:t>1098 – 1,456 Units</a:t>
                      </a:r>
                      <a:endParaRPr lang="en-US" dirty="0">
                        <a:latin typeface="Futura Bk BT" panose="020B0502020204020303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762000" y="5334000"/>
            <a:ext cx="7543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Futura Bk BT" panose="020B0502020204020303" pitchFamily="34" charset="0"/>
              </a:rPr>
              <a:t>*Taxes Received To Date are 80% Above Forecast</a:t>
            </a:r>
          </a:p>
          <a:p>
            <a:r>
              <a:rPr lang="en-US" sz="1600" dirty="0" smtClean="0">
                <a:latin typeface="Futura Bk BT" panose="020B0502020204020303" pitchFamily="34" charset="0"/>
              </a:rPr>
              <a:t>*Estimated Market Value of Projects Built or Under Construction - $956 Million</a:t>
            </a:r>
          </a:p>
          <a:p>
            <a:r>
              <a:rPr lang="en-US" sz="1600" dirty="0" smtClean="0">
                <a:latin typeface="Futura Bk BT" panose="020B0502020204020303" pitchFamily="34" charset="0"/>
              </a:rPr>
              <a:t>*Parking Spaces in Projects Built or Under Construction – 3,466 Spaces</a:t>
            </a:r>
            <a:endParaRPr lang="en-US" sz="1600" dirty="0">
              <a:latin typeface="Futura Bk BT" panose="020B0502020204020303" pitchFamily="34" charset="0"/>
            </a:endParaRPr>
          </a:p>
        </p:txBody>
      </p:sp>
      <p:pic>
        <p:nvPicPr>
          <p:cNvPr id="5" name="Picture 4" descr="DUSPAlogocol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" y="6096000"/>
            <a:ext cx="685800" cy="68789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550"/>
          <a:stretch/>
        </p:blipFill>
        <p:spPr>
          <a:xfrm>
            <a:off x="0" y="1"/>
            <a:ext cx="9144000" cy="112815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89" r="71688"/>
          <a:stretch/>
        </p:blipFill>
        <p:spPr>
          <a:xfrm>
            <a:off x="1315192" y="6096000"/>
            <a:ext cx="2588821" cy="76199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97" t="88888" r="-1" b="1"/>
          <a:stretch/>
        </p:blipFill>
        <p:spPr>
          <a:xfrm>
            <a:off x="8585860" y="6096001"/>
            <a:ext cx="558139" cy="76199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66800" y="304800"/>
            <a:ext cx="586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Futura Bk BT" pitchFamily="34" charset="0"/>
              </a:rPr>
              <a:t>DDA DEVELOPMENT BY LAND USE – as of June 2014</a:t>
            </a:r>
            <a:endParaRPr lang="en-US" kern="2000" spc="300" dirty="0">
              <a:solidFill>
                <a:schemeClr val="bg1"/>
              </a:solidFill>
              <a:latin typeface="Futura Bk B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lum bright="20000" contrast="-40000"/>
          </a:blip>
          <a:stretch>
            <a:fillRect/>
          </a:stretch>
        </p:blipFill>
        <p:spPr bwMode="auto">
          <a:xfrm>
            <a:off x="1116098" y="381000"/>
            <a:ext cx="6740353" cy="5055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0" y="1"/>
            <a:ext cx="17526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Futura Bk BT" panose="020B0502020204020303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 rot="5400000">
            <a:off x="3689389" y="1403389"/>
            <a:ext cx="1775433" cy="913378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Futura Bk BT" panose="020B0502020204020303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397112" y="4"/>
            <a:ext cx="17526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Futura Bk BT" panose="020B0502020204020303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 rot="5400000">
            <a:off x="3736058" y="-3687668"/>
            <a:ext cx="1720274" cy="90956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Futura Bk BT" panose="020B0502020204020303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735963" y="1720275"/>
            <a:ext cx="5655437" cy="3362292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Futura Bk BT" panose="020B0502020204020303" pitchFamily="34" charset="0"/>
            </a:endParaRPr>
          </a:p>
        </p:txBody>
      </p:sp>
      <p:grpSp>
        <p:nvGrpSpPr>
          <p:cNvPr id="3" name="Group 12"/>
          <p:cNvGrpSpPr/>
          <p:nvPr/>
        </p:nvGrpSpPr>
        <p:grpSpPr>
          <a:xfrm>
            <a:off x="3200400" y="76200"/>
            <a:ext cx="1414726" cy="1524883"/>
            <a:chOff x="7162800" y="3402308"/>
            <a:chExt cx="1447799" cy="1561966"/>
          </a:xfrm>
        </p:grpSpPr>
        <p:sp>
          <p:nvSpPr>
            <p:cNvPr id="10" name="TextBox 9"/>
            <p:cNvSpPr txBox="1"/>
            <p:nvPr/>
          </p:nvSpPr>
          <p:spPr>
            <a:xfrm>
              <a:off x="7162800" y="3402308"/>
              <a:ext cx="1447799" cy="15619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lIns="9144" rIns="9144" rtlCol="0">
              <a:spAutoFit/>
            </a:bodyPr>
            <a:lstStyle/>
            <a:p>
              <a:pPr algn="ctr"/>
              <a:r>
                <a:rPr lang="en-US" sz="900" b="1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 NORTH WING BUILDING:</a:t>
              </a:r>
            </a:p>
            <a:p>
              <a:pPr algn="ctr"/>
              <a:r>
                <a:rPr lang="en-US" sz="900" b="1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IMA FINANCIAL PLAZA</a:t>
              </a:r>
            </a:p>
            <a:p>
              <a:pPr algn="ctr"/>
              <a:r>
                <a:rPr lang="en-US" sz="85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(</a:t>
              </a:r>
              <a:r>
                <a:rPr lang="en-US" sz="80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December </a:t>
              </a:r>
              <a:r>
                <a:rPr lang="en-US" sz="800" dirty="0">
                  <a:solidFill>
                    <a:prstClr val="black"/>
                  </a:solidFill>
                  <a:latin typeface="Futura Bk BT" panose="020B0502020204020303" pitchFamily="34" charset="0"/>
                </a:rPr>
                <a:t>2013</a:t>
              </a:r>
              <a:r>
                <a:rPr lang="en-US" sz="85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)</a:t>
              </a:r>
            </a:p>
            <a:p>
              <a:pPr algn="ctr"/>
              <a:endParaRPr lang="en-US" sz="900" dirty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1050" dirty="0" smtClean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1050" dirty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1050" dirty="0" smtClean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1050" dirty="0" smtClean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r>
                <a:rPr lang="en-US" sz="800" dirty="0">
                  <a:solidFill>
                    <a:prstClr val="black"/>
                  </a:solidFill>
                  <a:latin typeface="Futura Bk BT" panose="020B0502020204020303" pitchFamily="34" charset="0"/>
                </a:rPr>
                <a:t>5 Story Office </a:t>
              </a:r>
              <a:r>
                <a:rPr lang="en-US" sz="80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Building w/ Retail, Restaurants &amp; Parking</a:t>
              </a:r>
              <a:endParaRPr lang="en-US" sz="800" dirty="0">
                <a:solidFill>
                  <a:prstClr val="black"/>
                </a:solidFill>
                <a:latin typeface="Futura Bk BT" panose="020B0502020204020303" pitchFamily="34" charset="0"/>
              </a:endParaRPr>
            </a:p>
          </p:txBody>
        </p:sp>
        <p:pic>
          <p:nvPicPr>
            <p:cNvPr id="11" name="Picture 10"/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406523" y="3962237"/>
              <a:ext cx="995477" cy="66402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</p:pic>
      </p:grpSp>
      <p:grpSp>
        <p:nvGrpSpPr>
          <p:cNvPr id="5" name="Group 46"/>
          <p:cNvGrpSpPr/>
          <p:nvPr/>
        </p:nvGrpSpPr>
        <p:grpSpPr>
          <a:xfrm>
            <a:off x="7734564" y="62027"/>
            <a:ext cx="1310364" cy="1531188"/>
            <a:chOff x="4191001" y="5231489"/>
            <a:chExt cx="1447799" cy="1646787"/>
          </a:xfrm>
        </p:grpSpPr>
        <p:sp>
          <p:nvSpPr>
            <p:cNvPr id="21" name="TextBox 20"/>
            <p:cNvSpPr txBox="1"/>
            <p:nvPr/>
          </p:nvSpPr>
          <p:spPr>
            <a:xfrm>
              <a:off x="4191001" y="5231489"/>
              <a:ext cx="1447799" cy="164678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lIns="9144" rIns="9144" rtlCol="0">
              <a:spAutoFit/>
            </a:bodyPr>
            <a:lstStyle/>
            <a:p>
              <a:pPr algn="ctr"/>
              <a:r>
                <a:rPr lang="en-US" sz="900" b="1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HISTORIC DENVER </a:t>
              </a:r>
            </a:p>
            <a:p>
              <a:pPr algn="ctr"/>
              <a:r>
                <a:rPr lang="en-US" sz="900" b="1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UNION STATION</a:t>
              </a:r>
            </a:p>
            <a:p>
              <a:pPr algn="ctr"/>
              <a:r>
                <a:rPr lang="en-US" sz="85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(July</a:t>
              </a:r>
              <a:r>
                <a:rPr lang="en-US" sz="80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 2014</a:t>
              </a:r>
              <a:r>
                <a:rPr lang="en-US" sz="85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)</a:t>
              </a:r>
            </a:p>
            <a:p>
              <a:pPr algn="ctr"/>
              <a:endParaRPr lang="en-US" sz="900" dirty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1050" dirty="0" smtClean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1050" dirty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1050" dirty="0" smtClean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1050" dirty="0" smtClean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r>
                <a:rPr lang="en-US" sz="80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112 Room Boutique Hotel &amp; Retail</a:t>
              </a:r>
            </a:p>
          </p:txBody>
        </p:sp>
        <p:pic>
          <p:nvPicPr>
            <p:cNvPr id="9" name="Picture 8" descr="&#10;An artist's rendering of the Union Station Alliance's proposed remodel of the interior of Denver Union Station.&#10;&#10;&#10;&#10;">
              <a:hlinkClick r:id="rId5"/>
            </p:cNvPr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75444" y="5767231"/>
              <a:ext cx="1053369" cy="70191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</p:pic>
      </p:grpSp>
      <p:grpSp>
        <p:nvGrpSpPr>
          <p:cNvPr id="6" name="Group 90"/>
          <p:cNvGrpSpPr/>
          <p:nvPr/>
        </p:nvGrpSpPr>
        <p:grpSpPr>
          <a:xfrm>
            <a:off x="6096000" y="76200"/>
            <a:ext cx="1510028" cy="1515800"/>
            <a:chOff x="5978328" y="80657"/>
            <a:chExt cx="1510028" cy="1548030"/>
          </a:xfrm>
        </p:grpSpPr>
        <p:sp>
          <p:nvSpPr>
            <p:cNvPr id="26" name="TextBox 25"/>
            <p:cNvSpPr txBox="1"/>
            <p:nvPr/>
          </p:nvSpPr>
          <p:spPr>
            <a:xfrm>
              <a:off x="6091834" y="80657"/>
              <a:ext cx="1396522" cy="15480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SOUTH WING:</a:t>
              </a:r>
            </a:p>
            <a:p>
              <a:pPr algn="ctr"/>
              <a:r>
                <a:rPr lang="en-US" sz="900" b="1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ONE UNION STATION</a:t>
              </a:r>
            </a:p>
            <a:p>
              <a:pPr algn="ctr"/>
              <a:r>
                <a:rPr lang="en-US" sz="85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(</a:t>
              </a:r>
              <a:r>
                <a:rPr lang="en-US" sz="80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April 2014</a:t>
              </a:r>
              <a:r>
                <a:rPr lang="en-US" sz="85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)</a:t>
              </a:r>
            </a:p>
            <a:p>
              <a:pPr algn="ctr"/>
              <a:endParaRPr lang="en-US" sz="1050" dirty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1050" dirty="0" smtClean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1050" dirty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1050" dirty="0" smtClean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800" dirty="0" smtClean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r>
                <a:rPr lang="en-US" sz="80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5 </a:t>
              </a:r>
              <a:r>
                <a:rPr lang="en-US" sz="800" dirty="0">
                  <a:solidFill>
                    <a:prstClr val="black"/>
                  </a:solidFill>
                  <a:latin typeface="Futura Bk BT" panose="020B0502020204020303" pitchFamily="34" charset="0"/>
                </a:rPr>
                <a:t>Story Office Building </a:t>
              </a:r>
              <a:r>
                <a:rPr lang="en-US" sz="80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featuring Retail</a:t>
              </a:r>
              <a:endParaRPr lang="en-US" sz="800" dirty="0">
                <a:solidFill>
                  <a:prstClr val="black"/>
                </a:solidFill>
                <a:latin typeface="Futura Bk BT" panose="020B0502020204020303" pitchFamily="34" charset="0"/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5978328" y="80657"/>
              <a:ext cx="227012" cy="198765"/>
            </a:xfrm>
            <a:prstGeom prst="ellipse">
              <a:avLst/>
            </a:prstGeom>
            <a:solidFill>
              <a:srgbClr val="C00000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200" b="1" dirty="0" smtClean="0">
                  <a:solidFill>
                    <a:prstClr val="white"/>
                  </a:solidFill>
                  <a:latin typeface="Futura Bk BT" panose="020B0502020204020303" pitchFamily="34" charset="0"/>
                </a:rPr>
                <a:t>5</a:t>
              </a:r>
              <a:endParaRPr lang="en-US" sz="1200" b="1" dirty="0">
                <a:solidFill>
                  <a:prstClr val="white"/>
                </a:solidFill>
                <a:latin typeface="Futura Bk BT" panose="020B0502020204020303" pitchFamily="34" charset="0"/>
              </a:endParaRPr>
            </a:p>
          </p:txBody>
        </p:sp>
      </p:grpSp>
      <p:pic>
        <p:nvPicPr>
          <p:cNvPr id="29" name="Content Placeholder 8"/>
          <p:cNvPicPr>
            <a:picLocks noGrp="1"/>
          </p:cNvPicPr>
          <p:nvPr>
            <p:ph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09570" y="533400"/>
            <a:ext cx="996393" cy="664025"/>
          </a:xfrm>
          <a:prstGeom prst="rect">
            <a:avLst/>
          </a:prstGeom>
          <a:noFill/>
          <a:ln>
            <a:solidFill>
              <a:schemeClr val="tx1"/>
            </a:solidFill>
          </a:ln>
          <a:extLst/>
        </p:spPr>
      </p:pic>
      <p:grpSp>
        <p:nvGrpSpPr>
          <p:cNvPr id="7" name="Group 114"/>
          <p:cNvGrpSpPr/>
          <p:nvPr/>
        </p:nvGrpSpPr>
        <p:grpSpPr>
          <a:xfrm>
            <a:off x="76200" y="5127742"/>
            <a:ext cx="1489946" cy="1523494"/>
            <a:chOff x="6486" y="5082191"/>
            <a:chExt cx="1563495" cy="1570925"/>
          </a:xfrm>
        </p:grpSpPr>
        <p:sp>
          <p:nvSpPr>
            <p:cNvPr id="31" name="TextBox 30"/>
            <p:cNvSpPr txBox="1"/>
            <p:nvPr/>
          </p:nvSpPr>
          <p:spPr>
            <a:xfrm>
              <a:off x="122183" y="5082191"/>
              <a:ext cx="1447798" cy="157092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lIns="9144" rIns="9144" rtlCol="0">
              <a:spAutoFit/>
            </a:bodyPr>
            <a:lstStyle/>
            <a:p>
              <a:pPr algn="ctr"/>
              <a:r>
                <a:rPr lang="en-US" sz="900" b="1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“17 W” </a:t>
              </a:r>
            </a:p>
            <a:p>
              <a:pPr algn="ctr"/>
              <a:r>
                <a:rPr lang="en-US" sz="900" b="1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17 WEWATTA</a:t>
              </a:r>
            </a:p>
            <a:p>
              <a:pPr algn="ctr"/>
              <a:r>
                <a:rPr lang="en-US" sz="85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(</a:t>
              </a:r>
              <a:r>
                <a:rPr lang="en-US" sz="80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Spring 2016</a:t>
              </a:r>
              <a:r>
                <a:rPr lang="en-US" sz="85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)</a:t>
              </a:r>
            </a:p>
            <a:p>
              <a:pPr algn="ctr"/>
              <a:endParaRPr lang="en-US" sz="850" dirty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1050" dirty="0" smtClean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1050" dirty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1050" dirty="0" smtClean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1050" dirty="0" smtClean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r>
                <a:rPr lang="en-US" sz="80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640-Unit Apt, 70,000 SF Retail/Grocery &amp; Parking</a:t>
              </a:r>
            </a:p>
          </p:txBody>
        </p:sp>
        <p:sp>
          <p:nvSpPr>
            <p:cNvPr id="33" name="Oval 32"/>
            <p:cNvSpPr/>
            <p:nvPr/>
          </p:nvSpPr>
          <p:spPr>
            <a:xfrm>
              <a:off x="6486" y="5123137"/>
              <a:ext cx="339717" cy="217413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80000">
                  <a:srgbClr val="00B050"/>
                </a:gs>
                <a:gs pos="100000">
                  <a:srgbClr val="00B050"/>
                </a:gs>
              </a:gsLst>
            </a:gra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lIns="9144" rIns="9144" anchor="ctr"/>
            <a:lstStyle/>
            <a:p>
              <a:pPr algn="ctr">
                <a:defRPr/>
              </a:pPr>
              <a:r>
                <a:rPr lang="en-US" sz="1200" b="1" dirty="0" smtClean="0">
                  <a:solidFill>
                    <a:prstClr val="white"/>
                  </a:solidFill>
                  <a:latin typeface="Futura Bk BT" panose="020B0502020204020303" pitchFamily="34" charset="0"/>
                </a:rPr>
                <a:t>14</a:t>
              </a:r>
              <a:endParaRPr lang="en-US" sz="1200" b="1" dirty="0">
                <a:solidFill>
                  <a:prstClr val="white"/>
                </a:solidFill>
                <a:latin typeface="Futura Bk BT" panose="020B0502020204020303" pitchFamily="34" charset="0"/>
              </a:endParaRPr>
            </a:p>
          </p:txBody>
        </p:sp>
        <p:pic>
          <p:nvPicPr>
            <p:cNvPr id="34" name="Picture 33"/>
            <p:cNvPicPr/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38021" y="5627346"/>
              <a:ext cx="1053368" cy="7148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/>
          </p:spPr>
        </p:pic>
      </p:grpSp>
      <p:grpSp>
        <p:nvGrpSpPr>
          <p:cNvPr id="8" name="Group 40"/>
          <p:cNvGrpSpPr/>
          <p:nvPr/>
        </p:nvGrpSpPr>
        <p:grpSpPr>
          <a:xfrm>
            <a:off x="7542664" y="1720274"/>
            <a:ext cx="1469510" cy="1556765"/>
            <a:chOff x="7535844" y="1870293"/>
            <a:chExt cx="1505910" cy="1440751"/>
          </a:xfrm>
        </p:grpSpPr>
        <p:sp>
          <p:nvSpPr>
            <p:cNvPr id="43" name="TextBox 42"/>
            <p:cNvSpPr txBox="1"/>
            <p:nvPr/>
          </p:nvSpPr>
          <p:spPr>
            <a:xfrm>
              <a:off x="7593955" y="1880280"/>
              <a:ext cx="1447799" cy="14307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ALTA CITY HOUSE</a:t>
              </a:r>
            </a:p>
            <a:p>
              <a:pPr algn="ctr"/>
              <a:r>
                <a:rPr lang="en-US" sz="85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(</a:t>
              </a:r>
              <a:r>
                <a:rPr lang="en-US" sz="80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Summer 2014</a:t>
              </a:r>
              <a:r>
                <a:rPr lang="en-US" sz="85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)</a:t>
              </a:r>
            </a:p>
            <a:p>
              <a:pPr algn="ctr"/>
              <a:endParaRPr lang="en-US" sz="900" dirty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1050" dirty="0" smtClean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1050" dirty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1050" dirty="0" smtClean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1050" dirty="0" smtClean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1050" dirty="0" smtClean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r>
                <a:rPr lang="en-US" sz="80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5 Story, 280 Unit Apartment Building</a:t>
              </a:r>
            </a:p>
          </p:txBody>
        </p:sp>
        <p:sp>
          <p:nvSpPr>
            <p:cNvPr id="44" name="Oval 43"/>
            <p:cNvSpPr/>
            <p:nvPr/>
          </p:nvSpPr>
          <p:spPr>
            <a:xfrm>
              <a:off x="7535844" y="1870293"/>
              <a:ext cx="250901" cy="217413"/>
            </a:xfrm>
            <a:prstGeom prst="ellipse">
              <a:avLst/>
            </a:prstGeom>
            <a:gradFill>
              <a:gsLst>
                <a:gs pos="0">
                  <a:srgbClr val="0070C0"/>
                </a:gs>
                <a:gs pos="80000">
                  <a:srgbClr val="0070C0"/>
                </a:gs>
                <a:gs pos="100000">
                  <a:srgbClr val="0070C0"/>
                </a:gs>
              </a:gsLst>
            </a:gra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lIns="9144" rIns="9144" anchor="ctr"/>
            <a:lstStyle/>
            <a:p>
              <a:pPr algn="ctr">
                <a:defRPr/>
              </a:pPr>
              <a:r>
                <a:rPr lang="en-US" sz="1200" b="1" dirty="0" smtClean="0">
                  <a:solidFill>
                    <a:prstClr val="white"/>
                  </a:solidFill>
                  <a:latin typeface="Futura Bk BT" panose="020B0502020204020303" pitchFamily="34" charset="0"/>
                </a:rPr>
                <a:t>7</a:t>
              </a:r>
              <a:endParaRPr lang="en-US" sz="1200" b="1" dirty="0">
                <a:solidFill>
                  <a:prstClr val="white"/>
                </a:solidFill>
                <a:latin typeface="Futura Bk BT" panose="020B0502020204020303" pitchFamily="34" charset="0"/>
              </a:endParaRPr>
            </a:p>
          </p:txBody>
        </p:sp>
        <p:pic>
          <p:nvPicPr>
            <p:cNvPr id="46" name="Picture 45" descr="http://denverinfill.com/blog/wp-content/uploads/2012/04/2012-04-26_alta-city-house2.jpg"/>
            <p:cNvPicPr/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99852" y="2244611"/>
              <a:ext cx="1053368" cy="66402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</p:pic>
      </p:grpSp>
      <p:grpSp>
        <p:nvGrpSpPr>
          <p:cNvPr id="12" name="Group 91"/>
          <p:cNvGrpSpPr/>
          <p:nvPr/>
        </p:nvGrpSpPr>
        <p:grpSpPr>
          <a:xfrm>
            <a:off x="94349" y="1722385"/>
            <a:ext cx="1512897" cy="1584487"/>
            <a:chOff x="87302" y="1813062"/>
            <a:chExt cx="1512897" cy="1584487"/>
          </a:xfrm>
        </p:grpSpPr>
        <p:sp>
          <p:nvSpPr>
            <p:cNvPr id="49" name="TextBox 48"/>
            <p:cNvSpPr txBox="1"/>
            <p:nvPr/>
          </p:nvSpPr>
          <p:spPr>
            <a:xfrm>
              <a:off x="152400" y="1843277"/>
              <a:ext cx="1447799" cy="15542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16 CHESTNUT</a:t>
              </a:r>
            </a:p>
            <a:p>
              <a:pPr algn="ctr"/>
              <a:r>
                <a:rPr lang="en-US" sz="85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(</a:t>
              </a:r>
              <a:r>
                <a:rPr lang="en-US" sz="80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TBD</a:t>
              </a:r>
              <a:r>
                <a:rPr lang="en-US" sz="85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)</a:t>
              </a:r>
            </a:p>
            <a:p>
              <a:pPr algn="ctr"/>
              <a:endParaRPr lang="en-US" sz="900" dirty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1050" dirty="0" smtClean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1050" dirty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1050" dirty="0" smtClean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1050" dirty="0" smtClean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1050" dirty="0" smtClean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r>
                <a:rPr lang="en-US" sz="80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19 Story Office Space featuring Parking &amp; Retail</a:t>
              </a:r>
            </a:p>
          </p:txBody>
        </p:sp>
        <p:sp>
          <p:nvSpPr>
            <p:cNvPr id="50" name="Oval 49"/>
            <p:cNvSpPr/>
            <p:nvPr/>
          </p:nvSpPr>
          <p:spPr>
            <a:xfrm>
              <a:off x="87302" y="1813062"/>
              <a:ext cx="287437" cy="217413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80000">
                  <a:srgbClr val="00B050"/>
                </a:gs>
                <a:gs pos="100000">
                  <a:srgbClr val="00B050"/>
                </a:gs>
              </a:gsLst>
            </a:gra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lIns="9144" rIns="9144" anchor="ctr"/>
            <a:lstStyle/>
            <a:p>
              <a:pPr algn="ctr">
                <a:defRPr/>
              </a:pPr>
              <a:r>
                <a:rPr lang="en-US" sz="1200" b="1" dirty="0" smtClean="0">
                  <a:solidFill>
                    <a:prstClr val="white"/>
                  </a:solidFill>
                  <a:latin typeface="Futura Bk BT" panose="020B0502020204020303" pitchFamily="34" charset="0"/>
                </a:rPr>
                <a:t>16</a:t>
              </a:r>
              <a:endParaRPr lang="en-US" sz="1200" b="1" dirty="0">
                <a:solidFill>
                  <a:prstClr val="white"/>
                </a:solidFill>
                <a:latin typeface="Futura Bk BT" panose="020B0502020204020303" pitchFamily="34" charset="0"/>
              </a:endParaRPr>
            </a:p>
          </p:txBody>
        </p:sp>
        <p:pic>
          <p:nvPicPr>
            <p:cNvPr id="52" name="Picture 51" descr="http://denverinfill.com/blog/wp-content/uploads/2012/04/2012-04-20_16-Chestnut4.jpg"/>
            <p:cNvPicPr/>
            <p:nvPr/>
          </p:nvPicPr>
          <p:blipFill>
            <a:blip r:embed="rId10" cstate="print"/>
            <a:stretch>
              <a:fillRect/>
            </a:stretch>
          </p:blipFill>
          <p:spPr bwMode="auto">
            <a:xfrm>
              <a:off x="374739" y="2256783"/>
              <a:ext cx="918873" cy="74252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grpSp>
        <p:nvGrpSpPr>
          <p:cNvPr id="13" name="Group 71"/>
          <p:cNvGrpSpPr/>
          <p:nvPr/>
        </p:nvGrpSpPr>
        <p:grpSpPr>
          <a:xfrm>
            <a:off x="4648200" y="5181600"/>
            <a:ext cx="1295399" cy="1524000"/>
            <a:chOff x="304801" y="3220117"/>
            <a:chExt cx="1447799" cy="1564742"/>
          </a:xfrm>
        </p:grpSpPr>
        <p:sp>
          <p:nvSpPr>
            <p:cNvPr id="68" name="TextBox 67"/>
            <p:cNvSpPr txBox="1"/>
            <p:nvPr/>
          </p:nvSpPr>
          <p:spPr>
            <a:xfrm>
              <a:off x="304801" y="3220117"/>
              <a:ext cx="1447799" cy="156474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lIns="9144" rIns="9144" rtlCol="0">
              <a:spAutoFit/>
            </a:bodyPr>
            <a:lstStyle/>
            <a:p>
              <a:pPr algn="ctr"/>
              <a:r>
                <a:rPr lang="en-US" sz="900" b="1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TRIANGLE PARCEL:</a:t>
              </a:r>
            </a:p>
            <a:p>
              <a:pPr algn="ctr"/>
              <a:r>
                <a:rPr lang="en-US" sz="900" b="1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16 WEWATTA</a:t>
              </a:r>
            </a:p>
            <a:p>
              <a:pPr algn="ctr"/>
              <a:r>
                <a:rPr lang="en-US" sz="85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(Summer</a:t>
              </a:r>
              <a:r>
                <a:rPr lang="en-US" sz="80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 2015</a:t>
              </a:r>
              <a:r>
                <a:rPr lang="en-US" sz="85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)</a:t>
              </a:r>
            </a:p>
            <a:p>
              <a:pPr algn="ctr"/>
              <a:endParaRPr lang="en-US" sz="900" dirty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1050" dirty="0" smtClean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1050" dirty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1050" dirty="0" smtClean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1050" dirty="0" smtClean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r>
                <a:rPr lang="en-US" sz="80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10 Story Office Building w/ Parking &amp; Retail</a:t>
              </a:r>
            </a:p>
          </p:txBody>
        </p:sp>
        <p:pic>
          <p:nvPicPr>
            <p:cNvPr id="71" name="Picture 70" descr="http://denverinfill.com/blog/wp-content/uploads/2012/05/2012-05-08_16-wewatta2.jpg"/>
            <p:cNvPicPr/>
            <p:nvPr/>
          </p:nvPicPr>
          <p:blipFill>
            <a:blip r:embed="rId11" cstate="print"/>
            <a:stretch>
              <a:fillRect/>
            </a:stretch>
          </p:blipFill>
          <p:spPr bwMode="auto">
            <a:xfrm>
              <a:off x="692040" y="3733800"/>
              <a:ext cx="667943" cy="685800"/>
            </a:xfrm>
            <a:prstGeom prst="rect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grpSp>
        <p:nvGrpSpPr>
          <p:cNvPr id="16" name="Group 72"/>
          <p:cNvGrpSpPr/>
          <p:nvPr/>
        </p:nvGrpSpPr>
        <p:grpSpPr>
          <a:xfrm>
            <a:off x="76200" y="76200"/>
            <a:ext cx="1587838" cy="1554272"/>
            <a:chOff x="48390" y="61188"/>
            <a:chExt cx="1456705" cy="1574361"/>
          </a:xfrm>
        </p:grpSpPr>
        <p:sp>
          <p:nvSpPr>
            <p:cNvPr id="75" name="TextBox 74"/>
            <p:cNvSpPr txBox="1"/>
            <p:nvPr/>
          </p:nvSpPr>
          <p:spPr>
            <a:xfrm>
              <a:off x="165508" y="61188"/>
              <a:ext cx="1339587" cy="157436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lIns="9144" rIns="9144" rtlCol="0">
              <a:spAutoFit/>
            </a:bodyPr>
            <a:lstStyle/>
            <a:p>
              <a:pPr algn="ctr"/>
              <a:r>
                <a:rPr lang="en-US" sz="900" b="1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1900 16</a:t>
              </a:r>
              <a:r>
                <a:rPr lang="en-US" sz="900" b="1" baseline="3000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th</a:t>
              </a:r>
              <a:r>
                <a:rPr lang="en-US" sz="900" b="1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 STREET</a:t>
              </a:r>
            </a:p>
            <a:p>
              <a:pPr algn="ctr"/>
              <a:r>
                <a:rPr lang="en-US" sz="85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(</a:t>
              </a:r>
              <a:r>
                <a:rPr lang="en-US" sz="80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September 2009</a:t>
              </a:r>
              <a:r>
                <a:rPr lang="en-US" sz="85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)</a:t>
              </a:r>
            </a:p>
            <a:p>
              <a:pPr algn="ctr"/>
              <a:endParaRPr lang="en-US" sz="900" dirty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1050" dirty="0" smtClean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1050" dirty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1050" dirty="0" smtClean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1050" dirty="0" smtClean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1050" dirty="0" smtClean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r>
                <a:rPr lang="en-US" sz="80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17 Story Office Building featuring Retail &amp; Living Space</a:t>
              </a:r>
            </a:p>
          </p:txBody>
        </p:sp>
        <p:sp>
          <p:nvSpPr>
            <p:cNvPr id="77" name="Oval 76"/>
            <p:cNvSpPr/>
            <p:nvPr/>
          </p:nvSpPr>
          <p:spPr>
            <a:xfrm>
              <a:off x="48390" y="61188"/>
              <a:ext cx="217757" cy="202754"/>
            </a:xfrm>
            <a:prstGeom prst="ellipse">
              <a:avLst/>
            </a:prstGeom>
            <a:gradFill>
              <a:gsLst>
                <a:gs pos="0">
                  <a:srgbClr val="C00000"/>
                </a:gs>
                <a:gs pos="95840">
                  <a:srgbClr val="C00000"/>
                </a:gs>
                <a:gs pos="80000">
                  <a:srgbClr val="C00000"/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</a:gra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200" b="1" dirty="0">
                  <a:solidFill>
                    <a:prstClr val="white"/>
                  </a:solidFill>
                  <a:latin typeface="Futura Bk BT" panose="020B0502020204020303" pitchFamily="34" charset="0"/>
                </a:rPr>
                <a:t>1</a:t>
              </a:r>
            </a:p>
          </p:txBody>
        </p:sp>
      </p:grpSp>
      <p:grpSp>
        <p:nvGrpSpPr>
          <p:cNvPr id="19" name="Group 78"/>
          <p:cNvGrpSpPr/>
          <p:nvPr/>
        </p:nvGrpSpPr>
        <p:grpSpPr>
          <a:xfrm>
            <a:off x="1723069" y="76200"/>
            <a:ext cx="1315077" cy="1531188"/>
            <a:chOff x="1035653" y="63588"/>
            <a:chExt cx="1456705" cy="1531188"/>
          </a:xfrm>
        </p:grpSpPr>
        <p:sp>
          <p:nvSpPr>
            <p:cNvPr id="81" name="TextBox 80"/>
            <p:cNvSpPr txBox="1"/>
            <p:nvPr/>
          </p:nvSpPr>
          <p:spPr>
            <a:xfrm>
              <a:off x="1152771" y="63588"/>
              <a:ext cx="1339587" cy="153118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lIns="9144" rIns="9144" rtlCol="0">
              <a:spAutoFit/>
            </a:bodyPr>
            <a:lstStyle/>
            <a:p>
              <a:pPr algn="ctr"/>
              <a:r>
                <a:rPr lang="en-US" sz="900" b="1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DAVITA WORLD HEADQUARTERS</a:t>
              </a:r>
            </a:p>
            <a:p>
              <a:pPr algn="ctr"/>
              <a:r>
                <a:rPr lang="en-US" sz="85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(</a:t>
              </a:r>
              <a:r>
                <a:rPr lang="en-US" sz="80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August 2012</a:t>
              </a:r>
              <a:r>
                <a:rPr lang="en-US" sz="85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)</a:t>
              </a:r>
            </a:p>
            <a:p>
              <a:pPr algn="ctr"/>
              <a:endParaRPr lang="en-US" sz="900" dirty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1050" dirty="0" smtClean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1050" dirty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1050" dirty="0" smtClean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1050" dirty="0" smtClean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r>
                <a:rPr lang="en-US" sz="80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14 Story Office Building featuring Parking</a:t>
              </a:r>
            </a:p>
          </p:txBody>
        </p:sp>
        <p:sp>
          <p:nvSpPr>
            <p:cNvPr id="82" name="Oval 81"/>
            <p:cNvSpPr/>
            <p:nvPr/>
          </p:nvSpPr>
          <p:spPr>
            <a:xfrm>
              <a:off x="1035653" y="63588"/>
              <a:ext cx="217757" cy="202754"/>
            </a:xfrm>
            <a:prstGeom prst="ellipse">
              <a:avLst/>
            </a:prstGeom>
            <a:gradFill>
              <a:gsLst>
                <a:gs pos="0">
                  <a:srgbClr val="C00000"/>
                </a:gs>
                <a:gs pos="95840">
                  <a:srgbClr val="C00000"/>
                </a:gs>
                <a:gs pos="80000">
                  <a:srgbClr val="C00000"/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</a:gra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200" b="1" dirty="0">
                  <a:solidFill>
                    <a:prstClr val="white"/>
                  </a:solidFill>
                  <a:latin typeface="Futura Bk BT" panose="020B0502020204020303" pitchFamily="34" charset="0"/>
                </a:rPr>
                <a:t>2</a:t>
              </a:r>
            </a:p>
          </p:txBody>
        </p:sp>
        <p:pic>
          <p:nvPicPr>
            <p:cNvPr id="84" name="Picture 2" descr="C:\Users\kh20173\AppData\Local\Microsoft\Windows\Temporary Internet Files\Content.Outlook\CAVGTN0D\P1060337.JPG"/>
            <p:cNvPicPr>
              <a:picLocks noChangeAspect="1" noChangeArrowheads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562" r="6890"/>
            <a:stretch/>
          </p:blipFill>
          <p:spPr bwMode="auto">
            <a:xfrm>
              <a:off x="1435090" y="520788"/>
              <a:ext cx="774945" cy="71249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" name="Group 92"/>
          <p:cNvGrpSpPr/>
          <p:nvPr/>
        </p:nvGrpSpPr>
        <p:grpSpPr>
          <a:xfrm>
            <a:off x="4648200" y="76200"/>
            <a:ext cx="1371600" cy="1492716"/>
            <a:chOff x="5204473" y="87215"/>
            <a:chExt cx="1371600" cy="1777093"/>
          </a:xfrm>
        </p:grpSpPr>
        <p:sp>
          <p:nvSpPr>
            <p:cNvPr id="98" name="TextBox 97"/>
            <p:cNvSpPr txBox="1"/>
            <p:nvPr/>
          </p:nvSpPr>
          <p:spPr>
            <a:xfrm>
              <a:off x="5280673" y="87215"/>
              <a:ext cx="1295400" cy="177709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lIns="9144" rIns="9144" rtlCol="0">
              <a:spAutoFit/>
            </a:bodyPr>
            <a:lstStyle/>
            <a:p>
              <a:pPr algn="ctr"/>
              <a:r>
                <a:rPr lang="en-US" sz="900" b="1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 CADENCE APARTMENTS</a:t>
              </a:r>
            </a:p>
            <a:p>
              <a:pPr algn="ctr"/>
              <a:r>
                <a:rPr lang="en-US" sz="85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(January 2</a:t>
              </a:r>
              <a:r>
                <a:rPr lang="en-US" sz="80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014</a:t>
              </a:r>
              <a:r>
                <a:rPr lang="en-US" sz="85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)</a:t>
              </a:r>
            </a:p>
            <a:p>
              <a:pPr algn="ctr"/>
              <a:endParaRPr lang="en-US" sz="900" dirty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1050" dirty="0" smtClean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1050" dirty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1050" dirty="0" smtClean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800" dirty="0" smtClean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r>
                <a:rPr lang="en-US" sz="80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13 Story, 219 Apartment </a:t>
              </a:r>
              <a:r>
                <a:rPr lang="en-US" sz="800" dirty="0" err="1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Bldg</a:t>
              </a:r>
              <a:r>
                <a:rPr lang="en-US" sz="80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 w/Retail </a:t>
              </a:r>
              <a:r>
                <a:rPr lang="en-US" sz="800" dirty="0">
                  <a:solidFill>
                    <a:prstClr val="black"/>
                  </a:solidFill>
                  <a:latin typeface="Futura Bk BT" panose="020B0502020204020303" pitchFamily="34" charset="0"/>
                </a:rPr>
                <a:t>&amp; </a:t>
              </a:r>
              <a:r>
                <a:rPr lang="en-US" sz="80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Parking</a:t>
              </a:r>
              <a:endParaRPr lang="en-US" sz="800" dirty="0">
                <a:solidFill>
                  <a:prstClr val="black"/>
                </a:solidFill>
                <a:latin typeface="Futura Bk BT" panose="020B0502020204020303" pitchFamily="34" charset="0"/>
              </a:endParaRPr>
            </a:p>
          </p:txBody>
        </p:sp>
        <p:sp>
          <p:nvSpPr>
            <p:cNvPr id="100" name="Oval 99"/>
            <p:cNvSpPr/>
            <p:nvPr/>
          </p:nvSpPr>
          <p:spPr>
            <a:xfrm>
              <a:off x="5204473" y="87215"/>
              <a:ext cx="229971" cy="197940"/>
            </a:xfrm>
            <a:prstGeom prst="ellipse">
              <a:avLst/>
            </a:prstGeom>
            <a:solidFill>
              <a:srgbClr val="C00000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200" b="1" dirty="0" smtClean="0">
                  <a:solidFill>
                    <a:prstClr val="white"/>
                  </a:solidFill>
                  <a:latin typeface="Futura Bk BT" panose="020B0502020204020303" pitchFamily="34" charset="0"/>
                </a:rPr>
                <a:t>4</a:t>
              </a:r>
              <a:endParaRPr lang="en-US" sz="1200" b="1" dirty="0">
                <a:solidFill>
                  <a:prstClr val="white"/>
                </a:solidFill>
                <a:latin typeface="Futura Bk BT" panose="020B0502020204020303" pitchFamily="34" charset="0"/>
              </a:endParaRPr>
            </a:p>
          </p:txBody>
        </p:sp>
      </p:grpSp>
      <p:grpSp>
        <p:nvGrpSpPr>
          <p:cNvPr id="22" name="Group 115"/>
          <p:cNvGrpSpPr/>
          <p:nvPr/>
        </p:nvGrpSpPr>
        <p:grpSpPr>
          <a:xfrm>
            <a:off x="7577626" y="3429000"/>
            <a:ext cx="1412804" cy="1631216"/>
            <a:chOff x="7585635" y="4686635"/>
            <a:chExt cx="1412804" cy="1734778"/>
          </a:xfrm>
        </p:grpSpPr>
        <p:sp>
          <p:nvSpPr>
            <p:cNvPr id="104" name="TextBox 103"/>
            <p:cNvSpPr txBox="1"/>
            <p:nvPr/>
          </p:nvSpPr>
          <p:spPr>
            <a:xfrm>
              <a:off x="7585635" y="4686635"/>
              <a:ext cx="1412804" cy="173477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1650 WEWATTA</a:t>
              </a:r>
            </a:p>
            <a:p>
              <a:pPr algn="ctr"/>
              <a:r>
                <a:rPr lang="en-US" sz="85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(</a:t>
              </a:r>
              <a:r>
                <a:rPr lang="en-US" sz="80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December 2014</a:t>
              </a:r>
              <a:r>
                <a:rPr lang="en-US" sz="85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)</a:t>
              </a:r>
            </a:p>
            <a:p>
              <a:pPr algn="ctr"/>
              <a:endParaRPr lang="en-US" sz="900" dirty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1050" dirty="0" smtClean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1050" dirty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900" dirty="0" smtClean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1050" dirty="0" smtClean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900" dirty="0" smtClean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r>
                <a:rPr lang="en-US" sz="80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21 Story, 287 Unit Apartment Building w/ Retail &amp; Parking</a:t>
              </a:r>
            </a:p>
          </p:txBody>
        </p:sp>
        <p:sp>
          <p:nvSpPr>
            <p:cNvPr id="105" name="Oval 104"/>
            <p:cNvSpPr/>
            <p:nvPr/>
          </p:nvSpPr>
          <p:spPr>
            <a:xfrm>
              <a:off x="7585635" y="4695616"/>
              <a:ext cx="222665" cy="222235"/>
            </a:xfrm>
            <a:prstGeom prst="ellipse">
              <a:avLst/>
            </a:prstGeom>
            <a:gradFill>
              <a:gsLst>
                <a:gs pos="0">
                  <a:srgbClr val="0070C0"/>
                </a:gs>
                <a:gs pos="80000">
                  <a:srgbClr val="0070C0"/>
                </a:gs>
                <a:gs pos="100000">
                  <a:srgbClr val="0070C0"/>
                </a:gs>
              </a:gsLst>
            </a:gra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lIns="9144" rIns="9144" anchor="ctr"/>
            <a:lstStyle/>
            <a:p>
              <a:pPr algn="ctr">
                <a:defRPr/>
              </a:pPr>
              <a:r>
                <a:rPr lang="en-US" sz="1200" b="1" dirty="0" smtClean="0">
                  <a:solidFill>
                    <a:prstClr val="white"/>
                  </a:solidFill>
                  <a:latin typeface="Futura Bk BT" panose="020B0502020204020303" pitchFamily="34" charset="0"/>
                </a:rPr>
                <a:t>8</a:t>
              </a:r>
              <a:endParaRPr lang="en-US" sz="1200" b="1" dirty="0">
                <a:solidFill>
                  <a:prstClr val="white"/>
                </a:solidFill>
                <a:latin typeface="Futura Bk BT" panose="020B0502020204020303" pitchFamily="34" charset="0"/>
              </a:endParaRPr>
            </a:p>
          </p:txBody>
        </p:sp>
        <p:pic>
          <p:nvPicPr>
            <p:cNvPr id="107" name="Picture 106" descr="http://denverinfill.com/blog/wp-content/uploads/2012/10/2012-10-25_1650-wewatta1.jpg"/>
            <p:cNvPicPr/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25811" y="5094496"/>
              <a:ext cx="732453" cy="83506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</p:pic>
      </p:grpSp>
      <p:grpSp>
        <p:nvGrpSpPr>
          <p:cNvPr id="24" name="Group 107"/>
          <p:cNvGrpSpPr/>
          <p:nvPr/>
        </p:nvGrpSpPr>
        <p:grpSpPr>
          <a:xfrm>
            <a:off x="7467600" y="5181600"/>
            <a:ext cx="1524000" cy="1492716"/>
            <a:chOff x="7467600" y="3429004"/>
            <a:chExt cx="1582836" cy="1577288"/>
          </a:xfrm>
        </p:grpSpPr>
        <p:sp>
          <p:nvSpPr>
            <p:cNvPr id="109" name="TextBox 108"/>
            <p:cNvSpPr txBox="1"/>
            <p:nvPr/>
          </p:nvSpPr>
          <p:spPr>
            <a:xfrm>
              <a:off x="7602638" y="3429004"/>
              <a:ext cx="1447798" cy="157728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20</a:t>
              </a:r>
              <a:r>
                <a:rPr lang="en-US" sz="900" b="1" baseline="3000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th</a:t>
              </a:r>
              <a:r>
                <a:rPr lang="en-US" sz="900" b="1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 &amp; CHESTNUT</a:t>
              </a:r>
            </a:p>
            <a:p>
              <a:pPr algn="ctr"/>
              <a:r>
                <a:rPr lang="en-US" sz="900" b="1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KING SOOPERS</a:t>
              </a:r>
            </a:p>
            <a:p>
              <a:pPr algn="ctr"/>
              <a:r>
                <a:rPr lang="en-US" sz="85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(</a:t>
              </a:r>
              <a:r>
                <a:rPr lang="en-US" sz="80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April  2015</a:t>
              </a:r>
              <a:r>
                <a:rPr lang="en-US" sz="85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)</a:t>
              </a:r>
            </a:p>
            <a:p>
              <a:pPr algn="ctr"/>
              <a:endParaRPr lang="en-US" sz="900" dirty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1050" dirty="0" smtClean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1050" dirty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1050" dirty="0" smtClean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800" dirty="0" smtClean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r>
                <a:rPr lang="en-US" sz="80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312 Unit Apartment featuring King </a:t>
              </a:r>
              <a:r>
                <a:rPr lang="en-US" sz="800" dirty="0" err="1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Soopers</a:t>
              </a:r>
              <a:endParaRPr lang="en-US" sz="800" dirty="0" smtClean="0">
                <a:solidFill>
                  <a:prstClr val="black"/>
                </a:solidFill>
                <a:latin typeface="Futura Bk BT" panose="020B0502020204020303" pitchFamily="34" charset="0"/>
              </a:endParaRPr>
            </a:p>
          </p:txBody>
        </p:sp>
        <p:sp>
          <p:nvSpPr>
            <p:cNvPr id="110" name="Oval 109"/>
            <p:cNvSpPr/>
            <p:nvPr/>
          </p:nvSpPr>
          <p:spPr>
            <a:xfrm>
              <a:off x="7467600" y="3429004"/>
              <a:ext cx="287437" cy="21741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accent1"/>
              </a:solidFill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lIns="9144" rIns="9144" anchor="ctr"/>
            <a:lstStyle/>
            <a:p>
              <a:pPr algn="ctr">
                <a:defRPr/>
              </a:pPr>
              <a:r>
                <a:rPr lang="en-US" sz="1200" b="1" dirty="0" smtClean="0">
                  <a:solidFill>
                    <a:prstClr val="white"/>
                  </a:solidFill>
                  <a:latin typeface="Futura Bk BT" panose="020B0502020204020303" pitchFamily="34" charset="0"/>
                </a:rPr>
                <a:t>9</a:t>
              </a:r>
              <a:endParaRPr lang="en-US" sz="1200" b="1" dirty="0">
                <a:solidFill>
                  <a:prstClr val="white"/>
                </a:solidFill>
                <a:latin typeface="Futura Bk BT" panose="020B0502020204020303" pitchFamily="34" charset="0"/>
              </a:endParaRPr>
            </a:p>
          </p:txBody>
        </p:sp>
        <p:pic>
          <p:nvPicPr>
            <p:cNvPr id="111" name="Picture 110" descr="http://denverinfill.com/blog/wp-content/uploads/2011/12/2011-12-22_20thChestnut_2.jpg"/>
            <p:cNvPicPr/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99852" y="3993969"/>
              <a:ext cx="1053368" cy="66402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</p:pic>
      </p:grpSp>
      <p:grpSp>
        <p:nvGrpSpPr>
          <p:cNvPr id="25" name="Group 119"/>
          <p:cNvGrpSpPr/>
          <p:nvPr/>
        </p:nvGrpSpPr>
        <p:grpSpPr>
          <a:xfrm>
            <a:off x="6096000" y="5181600"/>
            <a:ext cx="1295400" cy="1515800"/>
            <a:chOff x="5817654" y="5225518"/>
            <a:chExt cx="1447799" cy="1537697"/>
          </a:xfrm>
        </p:grpSpPr>
        <p:sp>
          <p:nvSpPr>
            <p:cNvPr id="37" name="TextBox 36"/>
            <p:cNvSpPr txBox="1"/>
            <p:nvPr/>
          </p:nvSpPr>
          <p:spPr>
            <a:xfrm>
              <a:off x="5817654" y="5225518"/>
              <a:ext cx="1447799" cy="153769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1601 WEWATTA</a:t>
              </a:r>
            </a:p>
            <a:p>
              <a:pPr algn="ctr"/>
              <a:r>
                <a:rPr lang="en-US" sz="85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(Q2, </a:t>
              </a:r>
              <a:r>
                <a:rPr lang="en-US" sz="80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2015</a:t>
              </a:r>
              <a:r>
                <a:rPr lang="en-US" sz="85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)</a:t>
              </a:r>
            </a:p>
            <a:p>
              <a:pPr algn="ctr"/>
              <a:endParaRPr lang="en-US" sz="900" dirty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1050" dirty="0" smtClean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1050" dirty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1050" dirty="0" smtClean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1050" dirty="0" smtClean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800" dirty="0" smtClean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r>
                <a:rPr lang="en-US" sz="80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10 Story Office Building w/ Retail &amp; Parking</a:t>
              </a:r>
            </a:p>
          </p:txBody>
        </p:sp>
        <p:pic>
          <p:nvPicPr>
            <p:cNvPr id="112" name="Picture 111" descr="http://denverinfill.com/blog/wp-content/uploads/2012/12/2012-12-10-1601-wewatta-11.jpg"/>
            <p:cNvPicPr/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46254" y="5689323"/>
              <a:ext cx="1053368" cy="66402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</p:pic>
      </p:grpSp>
      <p:grpSp>
        <p:nvGrpSpPr>
          <p:cNvPr id="27" name="Group 112"/>
          <p:cNvGrpSpPr/>
          <p:nvPr/>
        </p:nvGrpSpPr>
        <p:grpSpPr>
          <a:xfrm>
            <a:off x="1698806" y="5182870"/>
            <a:ext cx="1313792" cy="1500411"/>
            <a:chOff x="255479" y="3431725"/>
            <a:chExt cx="1378480" cy="1531958"/>
          </a:xfrm>
        </p:grpSpPr>
        <p:sp>
          <p:nvSpPr>
            <p:cNvPr id="62" name="TextBox 61"/>
            <p:cNvSpPr txBox="1"/>
            <p:nvPr/>
          </p:nvSpPr>
          <p:spPr>
            <a:xfrm>
              <a:off x="255479" y="3431725"/>
              <a:ext cx="1378480" cy="153195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16</a:t>
              </a:r>
              <a:r>
                <a:rPr lang="en-US" sz="900" b="1" baseline="3000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th</a:t>
              </a:r>
              <a:r>
                <a:rPr lang="en-US" sz="900" b="1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 &amp; WEWATTA:</a:t>
              </a:r>
            </a:p>
            <a:p>
              <a:pPr algn="ctr"/>
              <a:r>
                <a:rPr lang="en-US" sz="900" b="1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OFFICE BLDG/HOTEL</a:t>
              </a:r>
            </a:p>
            <a:p>
              <a:pPr algn="ctr"/>
              <a:r>
                <a:rPr lang="en-US" sz="85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(</a:t>
              </a:r>
              <a:r>
                <a:rPr lang="en-US" sz="80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Late 2015</a:t>
              </a:r>
              <a:r>
                <a:rPr lang="en-US" sz="85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)</a:t>
              </a:r>
            </a:p>
            <a:p>
              <a:pPr algn="ctr"/>
              <a:endParaRPr lang="en-US" sz="850" dirty="0" smtClean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900" dirty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1050" dirty="0" smtClean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1050" dirty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1050" dirty="0" smtClean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r>
                <a:rPr lang="en-US" sz="80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5 Story Office Building, 200-Room Hotel &amp; Retail</a:t>
              </a:r>
            </a:p>
          </p:txBody>
        </p:sp>
        <p:pic>
          <p:nvPicPr>
            <p:cNvPr id="114" name="Picture 113" descr="C:\Users\Frank.Cannon\Desktop\A-Block PPT images\Scene 1 - 16th Street View - ppt.jpg"/>
            <p:cNvPicPr/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418035" y="3992772"/>
              <a:ext cx="1053368" cy="65090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1025" name="TextBox 1024"/>
          <p:cNvSpPr txBox="1"/>
          <p:nvPr/>
        </p:nvSpPr>
        <p:spPr>
          <a:xfrm>
            <a:off x="3898220" y="3162489"/>
            <a:ext cx="117687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" dirty="0" smtClean="0">
                <a:solidFill>
                  <a:prstClr val="black"/>
                </a:solidFill>
                <a:effectLst>
                  <a:outerShdw blurRad="50800" dist="38100" dir="2700000" algn="tl" rotWithShape="0">
                    <a:prstClr val="white">
                      <a:alpha val="40000"/>
                    </a:prstClr>
                  </a:outerShdw>
                </a:effectLst>
                <a:latin typeface="Futura Bk BT" panose="020B0502020204020303" pitchFamily="34" charset="0"/>
              </a:rPr>
              <a:t>WEWATTA STREET</a:t>
            </a:r>
            <a:endParaRPr lang="en-US" sz="600" dirty="0">
              <a:solidFill>
                <a:prstClr val="black"/>
              </a:solidFill>
              <a:effectLst>
                <a:outerShdw blurRad="50800" dist="38100" dir="2700000" algn="tl" rotWithShape="0">
                  <a:prstClr val="white">
                    <a:alpha val="40000"/>
                  </a:prstClr>
                </a:outerShdw>
              </a:effectLst>
              <a:latin typeface="Futura Bk BT" panose="020B0502020204020303" pitchFamily="34" charset="0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3895005" y="4920734"/>
            <a:ext cx="117687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" dirty="0" smtClean="0">
                <a:solidFill>
                  <a:prstClr val="black"/>
                </a:solidFill>
                <a:effectLst>
                  <a:outerShdw blurRad="50800" dist="38100" dir="2700000" algn="tl" rotWithShape="0">
                    <a:prstClr val="white">
                      <a:alpha val="40000"/>
                    </a:prstClr>
                  </a:outerShdw>
                </a:effectLst>
                <a:latin typeface="Futura Bk BT" panose="020B0502020204020303" pitchFamily="34" charset="0"/>
              </a:rPr>
              <a:t>WYNKOOP STREET</a:t>
            </a:r>
            <a:endParaRPr lang="en-US" sz="600" dirty="0">
              <a:solidFill>
                <a:prstClr val="black"/>
              </a:solidFill>
              <a:effectLst>
                <a:outerShdw blurRad="50800" dist="38100" dir="2700000" algn="tl" rotWithShape="0">
                  <a:prstClr val="white">
                    <a:alpha val="40000"/>
                  </a:prstClr>
                </a:outerShdw>
              </a:effectLst>
              <a:latin typeface="Futura Bk BT" panose="020B0502020204020303" pitchFamily="34" charset="0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3897838" y="2329934"/>
            <a:ext cx="117687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" dirty="0" smtClean="0">
                <a:solidFill>
                  <a:prstClr val="black"/>
                </a:solidFill>
                <a:effectLst>
                  <a:outerShdw blurRad="50800" dist="38100" dir="2700000" algn="tl" rotWithShape="0">
                    <a:prstClr val="white">
                      <a:alpha val="40000"/>
                    </a:prstClr>
                  </a:outerShdw>
                </a:effectLst>
                <a:latin typeface="Futura Bk BT" panose="020B0502020204020303" pitchFamily="34" charset="0"/>
              </a:rPr>
              <a:t>CHESTNUT STREET</a:t>
            </a:r>
            <a:endParaRPr lang="en-US" sz="600" dirty="0">
              <a:solidFill>
                <a:prstClr val="black"/>
              </a:solidFill>
              <a:effectLst>
                <a:outerShdw blurRad="50800" dist="38100" dir="2700000" algn="tl" rotWithShape="0">
                  <a:prstClr val="white">
                    <a:alpha val="40000"/>
                  </a:prstClr>
                </a:outerShdw>
              </a:effectLst>
              <a:latin typeface="Futura Bk BT" panose="020B0502020204020303" pitchFamily="34" charset="0"/>
            </a:endParaRPr>
          </a:p>
        </p:txBody>
      </p:sp>
      <p:sp>
        <p:nvSpPr>
          <p:cNvPr id="134" name="TextBox 133"/>
          <p:cNvSpPr txBox="1"/>
          <p:nvPr/>
        </p:nvSpPr>
        <p:spPr>
          <a:xfrm rot="16200000">
            <a:off x="2824430" y="3833083"/>
            <a:ext cx="117687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" dirty="0" smtClean="0">
                <a:solidFill>
                  <a:prstClr val="black"/>
                </a:solidFill>
                <a:effectLst>
                  <a:outerShdw blurRad="50800" dist="38100" dir="2700000" algn="tl" rotWithShape="0">
                    <a:prstClr val="white">
                      <a:alpha val="40000"/>
                    </a:prstClr>
                  </a:outerShdw>
                </a:effectLst>
                <a:latin typeface="Futura Bk BT" panose="020B0502020204020303" pitchFamily="34" charset="0"/>
              </a:rPr>
              <a:t>16</a:t>
            </a:r>
            <a:r>
              <a:rPr lang="en-US" sz="600" baseline="30000" dirty="0" smtClean="0">
                <a:solidFill>
                  <a:prstClr val="black"/>
                </a:solidFill>
                <a:effectLst>
                  <a:outerShdw blurRad="50800" dist="38100" dir="2700000" algn="tl" rotWithShape="0">
                    <a:prstClr val="white">
                      <a:alpha val="40000"/>
                    </a:prstClr>
                  </a:outerShdw>
                </a:effectLst>
                <a:latin typeface="Futura Bk BT" panose="020B0502020204020303" pitchFamily="34" charset="0"/>
              </a:rPr>
              <a:t>TH</a:t>
            </a:r>
            <a:r>
              <a:rPr lang="en-US" sz="600" dirty="0" smtClean="0">
                <a:solidFill>
                  <a:prstClr val="black"/>
                </a:solidFill>
                <a:effectLst>
                  <a:outerShdw blurRad="50800" dist="38100" dir="2700000" algn="tl" rotWithShape="0">
                    <a:prstClr val="white">
                      <a:alpha val="40000"/>
                    </a:prstClr>
                  </a:outerShdw>
                </a:effectLst>
                <a:latin typeface="Futura Bk BT" panose="020B0502020204020303" pitchFamily="34" charset="0"/>
              </a:rPr>
              <a:t> STREET</a:t>
            </a:r>
            <a:endParaRPr lang="en-US" sz="600" dirty="0">
              <a:solidFill>
                <a:prstClr val="black"/>
              </a:solidFill>
              <a:effectLst>
                <a:outerShdw blurRad="50800" dist="38100" dir="2700000" algn="tl" rotWithShape="0">
                  <a:prstClr val="white">
                    <a:alpha val="40000"/>
                  </a:prstClr>
                </a:outerShdw>
              </a:effectLst>
              <a:latin typeface="Futura Bk BT" panose="020B0502020204020303" pitchFamily="34" charset="0"/>
            </a:endParaRPr>
          </a:p>
        </p:txBody>
      </p:sp>
      <p:sp>
        <p:nvSpPr>
          <p:cNvPr id="135" name="TextBox 134"/>
          <p:cNvSpPr txBox="1"/>
          <p:nvPr/>
        </p:nvSpPr>
        <p:spPr>
          <a:xfrm rot="16200000">
            <a:off x="3822258" y="2748234"/>
            <a:ext cx="117687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" dirty="0" smtClean="0">
                <a:solidFill>
                  <a:prstClr val="black"/>
                </a:solidFill>
                <a:effectLst>
                  <a:outerShdw blurRad="50800" dist="38100" dir="2700000" algn="tl" rotWithShape="0">
                    <a:prstClr val="white">
                      <a:alpha val="40000"/>
                    </a:prstClr>
                  </a:outerShdw>
                </a:effectLst>
                <a:latin typeface="Futura Bk BT" panose="020B0502020204020303" pitchFamily="34" charset="0"/>
              </a:rPr>
              <a:t>17</a:t>
            </a:r>
            <a:r>
              <a:rPr lang="en-US" sz="600" baseline="30000" dirty="0" smtClean="0">
                <a:solidFill>
                  <a:prstClr val="black"/>
                </a:solidFill>
                <a:effectLst>
                  <a:outerShdw blurRad="50800" dist="38100" dir="2700000" algn="tl" rotWithShape="0">
                    <a:prstClr val="white">
                      <a:alpha val="40000"/>
                    </a:prstClr>
                  </a:outerShdw>
                </a:effectLst>
                <a:latin typeface="Futura Bk BT" panose="020B0502020204020303" pitchFamily="34" charset="0"/>
              </a:rPr>
              <a:t>TH</a:t>
            </a:r>
            <a:r>
              <a:rPr lang="en-US" sz="600" dirty="0" smtClean="0">
                <a:solidFill>
                  <a:prstClr val="black"/>
                </a:solidFill>
                <a:effectLst>
                  <a:outerShdw blurRad="50800" dist="38100" dir="2700000" algn="tl" rotWithShape="0">
                    <a:prstClr val="white">
                      <a:alpha val="40000"/>
                    </a:prstClr>
                  </a:outerShdw>
                </a:effectLst>
                <a:latin typeface="Futura Bk BT" panose="020B0502020204020303" pitchFamily="34" charset="0"/>
              </a:rPr>
              <a:t> STREET</a:t>
            </a:r>
            <a:endParaRPr lang="en-US" sz="600" dirty="0">
              <a:solidFill>
                <a:prstClr val="black"/>
              </a:solidFill>
              <a:effectLst>
                <a:outerShdw blurRad="50800" dist="38100" dir="2700000" algn="tl" rotWithShape="0">
                  <a:prstClr val="white">
                    <a:alpha val="40000"/>
                  </a:prstClr>
                </a:outerShdw>
              </a:effectLst>
              <a:latin typeface="Futura Bk BT" panose="020B0502020204020303" pitchFamily="34" charset="0"/>
            </a:endParaRPr>
          </a:p>
        </p:txBody>
      </p:sp>
      <p:sp>
        <p:nvSpPr>
          <p:cNvPr id="136" name="TextBox 135"/>
          <p:cNvSpPr txBox="1"/>
          <p:nvPr/>
        </p:nvSpPr>
        <p:spPr>
          <a:xfrm rot="16200000">
            <a:off x="4914096" y="2720548"/>
            <a:ext cx="11768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" dirty="0" smtClean="0">
                <a:solidFill>
                  <a:prstClr val="black"/>
                </a:solidFill>
                <a:effectLst>
                  <a:outerShdw blurRad="50800" dist="38100" dir="2700000" algn="tl" rotWithShape="0">
                    <a:prstClr val="white">
                      <a:alpha val="40000"/>
                    </a:prstClr>
                  </a:outerShdw>
                </a:effectLst>
                <a:latin typeface="Futura Bk BT" panose="020B0502020204020303" pitchFamily="34" charset="0"/>
              </a:rPr>
              <a:t>18</a:t>
            </a:r>
            <a:r>
              <a:rPr lang="en-US" sz="600" baseline="30000" dirty="0" smtClean="0">
                <a:solidFill>
                  <a:prstClr val="black"/>
                </a:solidFill>
                <a:effectLst>
                  <a:outerShdw blurRad="50800" dist="38100" dir="2700000" algn="tl" rotWithShape="0">
                    <a:prstClr val="white">
                      <a:alpha val="40000"/>
                    </a:prstClr>
                  </a:outerShdw>
                </a:effectLst>
                <a:latin typeface="Futura Bk BT" panose="020B0502020204020303" pitchFamily="34" charset="0"/>
              </a:rPr>
              <a:t>TH</a:t>
            </a:r>
            <a:r>
              <a:rPr lang="en-US" sz="600" dirty="0" smtClean="0">
                <a:solidFill>
                  <a:prstClr val="black"/>
                </a:solidFill>
                <a:effectLst>
                  <a:outerShdw blurRad="50800" dist="38100" dir="2700000" algn="tl" rotWithShape="0">
                    <a:prstClr val="white">
                      <a:alpha val="40000"/>
                    </a:prstClr>
                  </a:outerShdw>
                </a:effectLst>
                <a:latin typeface="Futura Bk BT" panose="020B0502020204020303" pitchFamily="34" charset="0"/>
              </a:rPr>
              <a:t> STREET</a:t>
            </a:r>
            <a:r>
              <a:rPr lang="en-US" sz="800" b="1" dirty="0" smtClean="0">
                <a:solidFill>
                  <a:prstClr val="white"/>
                </a:solidFill>
                <a:latin typeface="Futura Bk BT" panose="020B0502020204020303" pitchFamily="34" charset="0"/>
              </a:rPr>
              <a:t>10</a:t>
            </a:r>
          </a:p>
          <a:p>
            <a:pPr algn="ctr"/>
            <a:endParaRPr lang="en-US" sz="600" dirty="0">
              <a:solidFill>
                <a:prstClr val="black"/>
              </a:solidFill>
              <a:effectLst>
                <a:outerShdw blurRad="50800" dist="38100" dir="2700000" algn="tl" rotWithShape="0">
                  <a:prstClr val="white">
                    <a:alpha val="40000"/>
                  </a:prstClr>
                </a:outerShdw>
              </a:effectLst>
              <a:latin typeface="Futura Bk BT" panose="020B0502020204020303" pitchFamily="34" charset="0"/>
            </a:endParaRPr>
          </a:p>
        </p:txBody>
      </p:sp>
      <p:sp>
        <p:nvSpPr>
          <p:cNvPr id="137" name="TextBox 136"/>
          <p:cNvSpPr txBox="1"/>
          <p:nvPr/>
        </p:nvSpPr>
        <p:spPr>
          <a:xfrm rot="16200000">
            <a:off x="5980896" y="2782104"/>
            <a:ext cx="117687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" dirty="0" smtClean="0">
                <a:solidFill>
                  <a:prstClr val="black"/>
                </a:solidFill>
                <a:effectLst>
                  <a:outerShdw blurRad="50800" dist="38100" dir="2700000" algn="tl" rotWithShape="0">
                    <a:prstClr val="white">
                      <a:alpha val="40000"/>
                    </a:prstClr>
                  </a:outerShdw>
                </a:effectLst>
                <a:latin typeface="Futura Bk BT" panose="020B0502020204020303" pitchFamily="34" charset="0"/>
              </a:rPr>
              <a:t>19</a:t>
            </a:r>
            <a:r>
              <a:rPr lang="en-US" sz="600" baseline="30000" dirty="0" smtClean="0">
                <a:solidFill>
                  <a:prstClr val="black"/>
                </a:solidFill>
                <a:effectLst>
                  <a:outerShdw blurRad="50800" dist="38100" dir="2700000" algn="tl" rotWithShape="0">
                    <a:prstClr val="white">
                      <a:alpha val="40000"/>
                    </a:prstClr>
                  </a:outerShdw>
                </a:effectLst>
                <a:latin typeface="Futura Bk BT" panose="020B0502020204020303" pitchFamily="34" charset="0"/>
              </a:rPr>
              <a:t>TH</a:t>
            </a:r>
            <a:r>
              <a:rPr lang="en-US" sz="600" dirty="0" smtClean="0">
                <a:solidFill>
                  <a:prstClr val="black"/>
                </a:solidFill>
                <a:effectLst>
                  <a:outerShdw blurRad="50800" dist="38100" dir="2700000" algn="tl" rotWithShape="0">
                    <a:prstClr val="white">
                      <a:alpha val="40000"/>
                    </a:prstClr>
                  </a:outerShdw>
                </a:effectLst>
                <a:latin typeface="Futura Bk BT" panose="020B0502020204020303" pitchFamily="34" charset="0"/>
              </a:rPr>
              <a:t> STREET</a:t>
            </a:r>
            <a:endParaRPr lang="en-US" sz="600" dirty="0">
              <a:solidFill>
                <a:prstClr val="black"/>
              </a:solidFill>
              <a:effectLst>
                <a:outerShdw blurRad="50800" dist="38100" dir="2700000" algn="tl" rotWithShape="0">
                  <a:prstClr val="white">
                    <a:alpha val="40000"/>
                  </a:prstClr>
                </a:outerShdw>
              </a:effectLst>
              <a:latin typeface="Futura Bk BT" panose="020B0502020204020303" pitchFamily="34" charset="0"/>
            </a:endParaRPr>
          </a:p>
        </p:txBody>
      </p:sp>
      <p:sp>
        <p:nvSpPr>
          <p:cNvPr id="138" name="TextBox 137"/>
          <p:cNvSpPr txBox="1"/>
          <p:nvPr/>
        </p:nvSpPr>
        <p:spPr>
          <a:xfrm rot="16200000">
            <a:off x="4914096" y="4610904"/>
            <a:ext cx="117687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" dirty="0" smtClean="0">
                <a:solidFill>
                  <a:prstClr val="black"/>
                </a:solidFill>
                <a:effectLst>
                  <a:outerShdw blurRad="50800" dist="38100" dir="2700000" algn="tl" rotWithShape="0">
                    <a:prstClr val="white">
                      <a:alpha val="40000"/>
                    </a:prstClr>
                  </a:outerShdw>
                </a:effectLst>
                <a:latin typeface="Futura Bk BT" panose="020B0502020204020303" pitchFamily="34" charset="0"/>
              </a:rPr>
              <a:t>18</a:t>
            </a:r>
            <a:r>
              <a:rPr lang="en-US" sz="600" baseline="30000" dirty="0" smtClean="0">
                <a:solidFill>
                  <a:prstClr val="black"/>
                </a:solidFill>
                <a:effectLst>
                  <a:outerShdw blurRad="50800" dist="38100" dir="2700000" algn="tl" rotWithShape="0">
                    <a:prstClr val="white">
                      <a:alpha val="40000"/>
                    </a:prstClr>
                  </a:outerShdw>
                </a:effectLst>
                <a:latin typeface="Futura Bk BT" panose="020B0502020204020303" pitchFamily="34" charset="0"/>
              </a:rPr>
              <a:t>TH</a:t>
            </a:r>
            <a:r>
              <a:rPr lang="en-US" sz="600" dirty="0" smtClean="0">
                <a:solidFill>
                  <a:prstClr val="black"/>
                </a:solidFill>
                <a:effectLst>
                  <a:outerShdw blurRad="50800" dist="38100" dir="2700000" algn="tl" rotWithShape="0">
                    <a:prstClr val="white">
                      <a:alpha val="40000"/>
                    </a:prstClr>
                  </a:outerShdw>
                </a:effectLst>
                <a:latin typeface="Futura Bk BT" panose="020B0502020204020303" pitchFamily="34" charset="0"/>
              </a:rPr>
              <a:t> STREET</a:t>
            </a:r>
            <a:endParaRPr lang="en-US" sz="600" dirty="0">
              <a:solidFill>
                <a:prstClr val="black"/>
              </a:solidFill>
              <a:effectLst>
                <a:outerShdw blurRad="50800" dist="38100" dir="2700000" algn="tl" rotWithShape="0">
                  <a:prstClr val="white">
                    <a:alpha val="40000"/>
                  </a:prstClr>
                </a:outerShdw>
              </a:effectLst>
              <a:latin typeface="Futura Bk BT" panose="020B0502020204020303" pitchFamily="34" charset="0"/>
            </a:endParaRPr>
          </a:p>
        </p:txBody>
      </p:sp>
      <p:sp>
        <p:nvSpPr>
          <p:cNvPr id="139" name="TextBox 138"/>
          <p:cNvSpPr txBox="1"/>
          <p:nvPr/>
        </p:nvSpPr>
        <p:spPr>
          <a:xfrm rot="16200000">
            <a:off x="1789896" y="3848904"/>
            <a:ext cx="117687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" dirty="0" smtClean="0">
                <a:solidFill>
                  <a:prstClr val="black"/>
                </a:solidFill>
                <a:effectLst>
                  <a:outerShdw blurRad="50800" dist="38100" dir="2700000" algn="tl" rotWithShape="0">
                    <a:prstClr val="white">
                      <a:alpha val="40000"/>
                    </a:prstClr>
                  </a:outerShdw>
                </a:effectLst>
                <a:latin typeface="Futura Bk BT" panose="020B0502020204020303" pitchFamily="34" charset="0"/>
              </a:rPr>
              <a:t>15</a:t>
            </a:r>
            <a:r>
              <a:rPr lang="en-US" sz="600" baseline="30000" dirty="0" smtClean="0">
                <a:solidFill>
                  <a:prstClr val="black"/>
                </a:solidFill>
                <a:effectLst>
                  <a:outerShdw blurRad="50800" dist="38100" dir="2700000" algn="tl" rotWithShape="0">
                    <a:prstClr val="white">
                      <a:alpha val="40000"/>
                    </a:prstClr>
                  </a:outerShdw>
                </a:effectLst>
                <a:latin typeface="Futura Bk BT" panose="020B0502020204020303" pitchFamily="34" charset="0"/>
              </a:rPr>
              <a:t>TH</a:t>
            </a:r>
            <a:r>
              <a:rPr lang="en-US" sz="600" dirty="0" smtClean="0">
                <a:solidFill>
                  <a:prstClr val="black"/>
                </a:solidFill>
                <a:effectLst>
                  <a:outerShdw blurRad="50800" dist="38100" dir="2700000" algn="tl" rotWithShape="0">
                    <a:prstClr val="white">
                      <a:alpha val="40000"/>
                    </a:prstClr>
                  </a:outerShdw>
                </a:effectLst>
                <a:latin typeface="Futura Bk BT" panose="020B0502020204020303" pitchFamily="34" charset="0"/>
              </a:rPr>
              <a:t> STREET</a:t>
            </a:r>
            <a:endParaRPr lang="en-US" sz="600" dirty="0">
              <a:solidFill>
                <a:prstClr val="black"/>
              </a:solidFill>
              <a:effectLst>
                <a:outerShdw blurRad="50800" dist="38100" dir="2700000" algn="tl" rotWithShape="0">
                  <a:prstClr val="white">
                    <a:alpha val="40000"/>
                  </a:prstClr>
                </a:outerShdw>
              </a:effectLst>
              <a:latin typeface="Futura Bk BT" panose="020B0502020204020303" pitchFamily="34" charset="0"/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1676400" y="3199182"/>
            <a:ext cx="1176874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" dirty="0" smtClean="0">
                <a:solidFill>
                  <a:prstClr val="black"/>
                </a:solidFill>
                <a:effectLst>
                  <a:outerShdw blurRad="50800" dist="38100" dir="2700000" algn="tl" rotWithShape="0">
                    <a:prstClr val="white">
                      <a:alpha val="40000"/>
                    </a:prstClr>
                  </a:outerShdw>
                </a:effectLst>
                <a:latin typeface="Futura Bk BT" panose="020B0502020204020303" pitchFamily="34" charset="0"/>
              </a:rPr>
              <a:t>DELGANY STREET</a:t>
            </a:r>
            <a:endParaRPr lang="en-US" sz="600" dirty="0">
              <a:solidFill>
                <a:prstClr val="black"/>
              </a:solidFill>
              <a:effectLst>
                <a:outerShdw blurRad="50800" dist="38100" dir="2700000" algn="tl" rotWithShape="0">
                  <a:prstClr val="white">
                    <a:alpha val="40000"/>
                  </a:prstClr>
                </a:outerShdw>
              </a:effectLst>
              <a:latin typeface="Futura Bk BT" panose="020B0502020204020303" pitchFamily="34" charset="0"/>
            </a:endParaRPr>
          </a:p>
        </p:txBody>
      </p:sp>
      <p:grpSp>
        <p:nvGrpSpPr>
          <p:cNvPr id="30" name="Group 4"/>
          <p:cNvGrpSpPr/>
          <p:nvPr/>
        </p:nvGrpSpPr>
        <p:grpSpPr>
          <a:xfrm>
            <a:off x="6553197" y="4099495"/>
            <a:ext cx="762000" cy="914400"/>
            <a:chOff x="6553197" y="4140993"/>
            <a:chExt cx="762000" cy="914400"/>
          </a:xfrm>
        </p:grpSpPr>
        <p:sp>
          <p:nvSpPr>
            <p:cNvPr id="1027" name="Rectangle 1026"/>
            <p:cNvSpPr/>
            <p:nvPr/>
          </p:nvSpPr>
          <p:spPr>
            <a:xfrm>
              <a:off x="6553197" y="4140993"/>
              <a:ext cx="762000" cy="9144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Futura Bk BT" panose="020B0502020204020303" pitchFamily="34" charset="0"/>
              </a:endParaRPr>
            </a:p>
          </p:txBody>
        </p:sp>
        <p:grpSp>
          <p:nvGrpSpPr>
            <p:cNvPr id="32" name="Group 1027"/>
            <p:cNvGrpSpPr/>
            <p:nvPr/>
          </p:nvGrpSpPr>
          <p:grpSpPr>
            <a:xfrm>
              <a:off x="6553197" y="4197922"/>
              <a:ext cx="762000" cy="800542"/>
              <a:chOff x="6553197" y="4252470"/>
              <a:chExt cx="762000" cy="800542"/>
            </a:xfrm>
          </p:grpSpPr>
          <p:sp>
            <p:nvSpPr>
              <p:cNvPr id="143" name="Oval 142"/>
              <p:cNvSpPr/>
              <p:nvPr/>
            </p:nvSpPr>
            <p:spPr>
              <a:xfrm>
                <a:off x="6600208" y="4252470"/>
                <a:ext cx="667979" cy="228416"/>
              </a:xfrm>
              <a:prstGeom prst="ellipse">
                <a:avLst/>
              </a:prstGeom>
              <a:gradFill>
                <a:gsLst>
                  <a:gs pos="0">
                    <a:srgbClr val="C00000"/>
                  </a:gs>
                  <a:gs pos="80000">
                    <a:srgbClr val="C00000"/>
                  </a:gs>
                  <a:gs pos="100000">
                    <a:srgbClr val="C00000"/>
                  </a:gs>
                </a:gsLst>
              </a:gradFill>
              <a:ln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lIns="9144" rIns="9144" anchor="ctr"/>
              <a:lstStyle/>
              <a:p>
                <a:pPr algn="ctr">
                  <a:defRPr/>
                </a:pPr>
                <a:r>
                  <a:rPr lang="en-US" sz="500" b="1" dirty="0" smtClean="0">
                    <a:solidFill>
                      <a:prstClr val="white"/>
                    </a:solidFill>
                    <a:latin typeface="Futura Bk BT" panose="020B0502020204020303" pitchFamily="34" charset="0"/>
                  </a:rPr>
                  <a:t>COMPLETED</a:t>
                </a:r>
                <a:endParaRPr lang="en-US" sz="500" b="1" dirty="0">
                  <a:solidFill>
                    <a:prstClr val="white"/>
                  </a:solidFill>
                  <a:latin typeface="Futura Bk BT" panose="020B0502020204020303" pitchFamily="34" charset="0"/>
                </a:endParaRPr>
              </a:p>
            </p:txBody>
          </p:sp>
          <p:sp>
            <p:nvSpPr>
              <p:cNvPr id="141" name="Oval 140"/>
              <p:cNvSpPr/>
              <p:nvPr/>
            </p:nvSpPr>
            <p:spPr>
              <a:xfrm>
                <a:off x="6553197" y="4533992"/>
                <a:ext cx="762000" cy="228416"/>
              </a:xfrm>
              <a:prstGeom prst="ellipse">
                <a:avLst/>
              </a:prstGeom>
              <a:ln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lIns="9144" rIns="9144" anchor="ctr"/>
              <a:lstStyle/>
              <a:p>
                <a:pPr algn="ctr">
                  <a:defRPr/>
                </a:pPr>
                <a:r>
                  <a:rPr lang="en-US" sz="500" b="1" dirty="0" smtClean="0">
                    <a:solidFill>
                      <a:prstClr val="white"/>
                    </a:solidFill>
                    <a:latin typeface="Futura Bk BT" panose="020B0502020204020303" pitchFamily="34" charset="0"/>
                  </a:rPr>
                  <a:t>UNDER CONSTRUCTION</a:t>
                </a:r>
                <a:endParaRPr lang="en-US" sz="500" b="1" dirty="0">
                  <a:solidFill>
                    <a:prstClr val="white"/>
                  </a:solidFill>
                  <a:latin typeface="Futura Bk BT" panose="020B0502020204020303" pitchFamily="34" charset="0"/>
                </a:endParaRPr>
              </a:p>
            </p:txBody>
          </p:sp>
          <p:sp>
            <p:nvSpPr>
              <p:cNvPr id="142" name="Oval 141"/>
              <p:cNvSpPr/>
              <p:nvPr/>
            </p:nvSpPr>
            <p:spPr>
              <a:xfrm>
                <a:off x="6600210" y="4824596"/>
                <a:ext cx="667979" cy="228416"/>
              </a:xfrm>
              <a:prstGeom prst="ellipse">
                <a:avLst/>
              </a:prstGeom>
              <a:gradFill>
                <a:gsLst>
                  <a:gs pos="0">
                    <a:srgbClr val="00B050"/>
                  </a:gs>
                  <a:gs pos="80000">
                    <a:srgbClr val="00B050"/>
                  </a:gs>
                  <a:gs pos="100000">
                    <a:srgbClr val="00B050"/>
                  </a:gs>
                </a:gsLst>
              </a:gradFill>
              <a:ln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lIns="9144" rIns="9144" anchor="ctr"/>
              <a:lstStyle/>
              <a:p>
                <a:pPr algn="ctr">
                  <a:defRPr/>
                </a:pPr>
                <a:r>
                  <a:rPr lang="en-US" sz="500" b="1" dirty="0" smtClean="0">
                    <a:solidFill>
                      <a:prstClr val="white"/>
                    </a:solidFill>
                    <a:latin typeface="Futura Bk BT" panose="020B0502020204020303" pitchFamily="34" charset="0"/>
                  </a:rPr>
                  <a:t>UNDER DESIGN</a:t>
                </a:r>
                <a:endParaRPr lang="en-US" sz="500" b="1" dirty="0">
                  <a:solidFill>
                    <a:prstClr val="white"/>
                  </a:solidFill>
                  <a:latin typeface="Futura Bk BT" panose="020B0502020204020303" pitchFamily="34" charset="0"/>
                </a:endParaRPr>
              </a:p>
            </p:txBody>
          </p:sp>
        </p:grp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7016112" y="6553200"/>
            <a:ext cx="2133600" cy="365125"/>
          </a:xfrm>
        </p:spPr>
        <p:txBody>
          <a:bodyPr/>
          <a:lstStyle/>
          <a:p>
            <a:pPr algn="r"/>
            <a:r>
              <a:rPr lang="en-US" sz="1000" b="1" dirty="0" smtClean="0">
                <a:solidFill>
                  <a:prstClr val="black"/>
                </a:solidFill>
                <a:latin typeface="Futura Bk BT" panose="020B0502020204020303" pitchFamily="34" charset="0"/>
              </a:rPr>
              <a:t>August 2014</a:t>
            </a:r>
            <a:endParaRPr lang="en-US" sz="1000" b="1" dirty="0">
              <a:solidFill>
                <a:prstClr val="black"/>
              </a:solidFill>
              <a:latin typeface="Futura Bk BT" panose="020B0502020204020303" pitchFamily="34" charset="0"/>
            </a:endParaRPr>
          </a:p>
        </p:txBody>
      </p:sp>
      <p:sp>
        <p:nvSpPr>
          <p:cNvPr id="89" name="Oval 88"/>
          <p:cNvSpPr/>
          <p:nvPr/>
        </p:nvSpPr>
        <p:spPr>
          <a:xfrm>
            <a:off x="3124200" y="2743200"/>
            <a:ext cx="237360" cy="200167"/>
          </a:xfrm>
          <a:prstGeom prst="ellipse">
            <a:avLst/>
          </a:prstGeom>
          <a:gradFill>
            <a:gsLst>
              <a:gs pos="0">
                <a:srgbClr val="C00000"/>
              </a:gs>
              <a:gs pos="95840">
                <a:srgbClr val="C00000"/>
              </a:gs>
              <a:gs pos="80000">
                <a:srgbClr val="C00000"/>
              </a:gs>
              <a:gs pos="100000">
                <a:schemeClr val="accent1">
                  <a:shade val="94000"/>
                  <a:satMod val="135000"/>
                </a:schemeClr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>
                <a:solidFill>
                  <a:prstClr val="white"/>
                </a:solidFill>
                <a:latin typeface="Futura Bk BT" panose="020B0502020204020303" pitchFamily="34" charset="0"/>
              </a:rPr>
              <a:t>1</a:t>
            </a:r>
          </a:p>
        </p:txBody>
      </p:sp>
      <p:sp>
        <p:nvSpPr>
          <p:cNvPr id="94" name="Oval 93"/>
          <p:cNvSpPr/>
          <p:nvPr/>
        </p:nvSpPr>
        <p:spPr>
          <a:xfrm>
            <a:off x="2971800" y="2209800"/>
            <a:ext cx="196586" cy="202754"/>
          </a:xfrm>
          <a:prstGeom prst="ellipse">
            <a:avLst/>
          </a:prstGeom>
          <a:gradFill>
            <a:gsLst>
              <a:gs pos="0">
                <a:srgbClr val="C00000"/>
              </a:gs>
              <a:gs pos="95840">
                <a:srgbClr val="C00000"/>
              </a:gs>
              <a:gs pos="80000">
                <a:srgbClr val="C00000"/>
              </a:gs>
              <a:gs pos="100000">
                <a:schemeClr val="accent1">
                  <a:shade val="94000"/>
                  <a:satMod val="135000"/>
                </a:schemeClr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>
                <a:solidFill>
                  <a:prstClr val="white"/>
                </a:solidFill>
                <a:latin typeface="Futura Bk BT" panose="020B0502020204020303" pitchFamily="34" charset="0"/>
              </a:rPr>
              <a:t>2</a:t>
            </a:r>
          </a:p>
        </p:txBody>
      </p:sp>
      <p:sp>
        <p:nvSpPr>
          <p:cNvPr id="99" name="Oval 98"/>
          <p:cNvSpPr/>
          <p:nvPr/>
        </p:nvSpPr>
        <p:spPr>
          <a:xfrm>
            <a:off x="5867400" y="1752600"/>
            <a:ext cx="244836" cy="234920"/>
          </a:xfrm>
          <a:prstGeom prst="ellipse">
            <a:avLst/>
          </a:prstGeom>
          <a:gradFill>
            <a:gsLst>
              <a:gs pos="0">
                <a:srgbClr val="0070C0"/>
              </a:gs>
              <a:gs pos="80000">
                <a:srgbClr val="0070C0"/>
              </a:gs>
              <a:gs pos="100000">
                <a:srgbClr val="0070C0"/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4" rIns="9144" anchor="ctr"/>
          <a:lstStyle/>
          <a:p>
            <a:pPr algn="ctr">
              <a:defRPr/>
            </a:pPr>
            <a:r>
              <a:rPr lang="en-US" sz="1200" b="1" dirty="0" smtClean="0">
                <a:solidFill>
                  <a:prstClr val="white"/>
                </a:solidFill>
                <a:latin typeface="Futura Bk BT" panose="020B0502020204020303" pitchFamily="34" charset="0"/>
              </a:rPr>
              <a:t>7</a:t>
            </a:r>
            <a:endParaRPr lang="en-US" sz="1200" b="1" dirty="0">
              <a:solidFill>
                <a:prstClr val="white"/>
              </a:solidFill>
              <a:latin typeface="Futura Bk BT" panose="020B0502020204020303" pitchFamily="34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3962400" y="3429000"/>
            <a:ext cx="241733" cy="204434"/>
          </a:xfrm>
          <a:prstGeom prst="ellipse">
            <a:avLst/>
          </a:prstGeom>
          <a:gradFill>
            <a:gsLst>
              <a:gs pos="0">
                <a:srgbClr val="0070C0"/>
              </a:gs>
              <a:gs pos="80000">
                <a:srgbClr val="0070C0"/>
              </a:gs>
              <a:gs pos="100000">
                <a:srgbClr val="0070C0"/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4" rIns="9144" anchor="ctr"/>
          <a:lstStyle/>
          <a:p>
            <a:pPr algn="ctr">
              <a:defRPr/>
            </a:pPr>
            <a:r>
              <a:rPr lang="en-US" sz="1200" b="1" dirty="0" smtClean="0">
                <a:solidFill>
                  <a:prstClr val="white"/>
                </a:solidFill>
                <a:latin typeface="Futura Bk BT" panose="020B0502020204020303" pitchFamily="34" charset="0"/>
              </a:rPr>
              <a:t>8</a:t>
            </a:r>
            <a:endParaRPr lang="en-US" sz="1200" b="1" dirty="0">
              <a:solidFill>
                <a:prstClr val="white"/>
              </a:solidFill>
              <a:latin typeface="Futura Bk BT" panose="020B0502020204020303" pitchFamily="34" charset="0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6934200" y="2743200"/>
            <a:ext cx="287437" cy="205756"/>
          </a:xfrm>
          <a:prstGeom prst="ellipse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4" rIns="9144" anchor="ctr"/>
          <a:lstStyle/>
          <a:p>
            <a:pPr algn="ctr">
              <a:defRPr/>
            </a:pPr>
            <a:r>
              <a:rPr lang="en-US" sz="1200" b="1" dirty="0" smtClean="0">
                <a:solidFill>
                  <a:prstClr val="white"/>
                </a:solidFill>
                <a:latin typeface="Futura Bk BT" panose="020B0502020204020303" pitchFamily="34" charset="0"/>
              </a:rPr>
              <a:t>9</a:t>
            </a:r>
            <a:endParaRPr lang="en-US" sz="1200" b="1" dirty="0">
              <a:solidFill>
                <a:prstClr val="white"/>
              </a:solidFill>
              <a:latin typeface="Futura Bk BT" panose="020B0502020204020303" pitchFamily="34" charset="0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5715000" y="2504053"/>
            <a:ext cx="356037" cy="212936"/>
          </a:xfrm>
          <a:prstGeom prst="ellipse">
            <a:avLst/>
          </a:prstGeom>
          <a:gradFill>
            <a:gsLst>
              <a:gs pos="0">
                <a:srgbClr val="00B050"/>
              </a:gs>
              <a:gs pos="80000">
                <a:srgbClr val="00B050"/>
              </a:gs>
              <a:gs pos="100000">
                <a:srgbClr val="00B050"/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4" rIns="9144" anchor="ctr"/>
          <a:lstStyle/>
          <a:p>
            <a:pPr algn="ctr">
              <a:defRPr/>
            </a:pPr>
            <a:r>
              <a:rPr lang="en-US" sz="1200" b="1" dirty="0" smtClean="0">
                <a:solidFill>
                  <a:prstClr val="white"/>
                </a:solidFill>
                <a:latin typeface="Futura Bk BT" panose="020B0502020204020303" pitchFamily="34" charset="0"/>
              </a:rPr>
              <a:t>12</a:t>
            </a:r>
            <a:endParaRPr lang="en-US" sz="1200" b="1" dirty="0">
              <a:solidFill>
                <a:prstClr val="white"/>
              </a:solidFill>
              <a:latin typeface="Futura Bk BT" panose="020B0502020204020303" pitchFamily="34" charset="0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4876800" y="2743200"/>
            <a:ext cx="289233" cy="210848"/>
          </a:xfrm>
          <a:prstGeom prst="ellipse">
            <a:avLst/>
          </a:prstGeom>
          <a:gradFill>
            <a:gsLst>
              <a:gs pos="0">
                <a:srgbClr val="00B050"/>
              </a:gs>
              <a:gs pos="80000">
                <a:srgbClr val="00B050"/>
              </a:gs>
              <a:gs pos="100000">
                <a:srgbClr val="00B050"/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4" rIns="9144" anchor="ctr"/>
          <a:lstStyle/>
          <a:p>
            <a:pPr algn="ctr">
              <a:defRPr/>
            </a:pPr>
            <a:r>
              <a:rPr lang="en-US" sz="1200" b="1" dirty="0" smtClean="0">
                <a:solidFill>
                  <a:prstClr val="white"/>
                </a:solidFill>
                <a:latin typeface="Futura Bk BT" panose="020B0502020204020303" pitchFamily="34" charset="0"/>
              </a:rPr>
              <a:t>14</a:t>
            </a:r>
            <a:endParaRPr lang="en-US" sz="1200" b="1" dirty="0">
              <a:solidFill>
                <a:prstClr val="white"/>
              </a:solidFill>
              <a:latin typeface="Futura Bk BT" panose="020B0502020204020303" pitchFamily="34" charset="0"/>
            </a:endParaRPr>
          </a:p>
        </p:txBody>
      </p:sp>
      <p:sp>
        <p:nvSpPr>
          <p:cNvPr id="121" name="Oval 120"/>
          <p:cNvSpPr/>
          <p:nvPr/>
        </p:nvSpPr>
        <p:spPr>
          <a:xfrm>
            <a:off x="3810000" y="2057400"/>
            <a:ext cx="287437" cy="217413"/>
          </a:xfrm>
          <a:prstGeom prst="ellipse">
            <a:avLst/>
          </a:prstGeom>
          <a:gradFill>
            <a:gsLst>
              <a:gs pos="0">
                <a:srgbClr val="00B050"/>
              </a:gs>
              <a:gs pos="80000">
                <a:srgbClr val="00B050"/>
              </a:gs>
              <a:gs pos="100000">
                <a:srgbClr val="00B050"/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4" rIns="9144" anchor="ctr"/>
          <a:lstStyle/>
          <a:p>
            <a:pPr algn="ctr">
              <a:defRPr/>
            </a:pPr>
            <a:r>
              <a:rPr lang="en-US" sz="1200" b="1" dirty="0" smtClean="0">
                <a:solidFill>
                  <a:prstClr val="white"/>
                </a:solidFill>
                <a:latin typeface="Futura Bk BT" panose="020B0502020204020303" pitchFamily="34" charset="0"/>
              </a:rPr>
              <a:t>16</a:t>
            </a:r>
            <a:endParaRPr lang="en-US" sz="1200" b="1" dirty="0">
              <a:solidFill>
                <a:prstClr val="white"/>
              </a:solidFill>
              <a:latin typeface="Futura Bk BT" panose="020B0502020204020303" pitchFamily="34" charset="0"/>
            </a:endParaRPr>
          </a:p>
        </p:txBody>
      </p:sp>
      <p:sp>
        <p:nvSpPr>
          <p:cNvPr id="122" name="Oval 121"/>
          <p:cNvSpPr/>
          <p:nvPr/>
        </p:nvSpPr>
        <p:spPr>
          <a:xfrm>
            <a:off x="5982773" y="5181601"/>
            <a:ext cx="287437" cy="205756"/>
          </a:xfrm>
          <a:prstGeom prst="ellipse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4" rIns="9144" anchor="ctr"/>
          <a:lstStyle/>
          <a:p>
            <a:pPr algn="ctr">
              <a:defRPr/>
            </a:pPr>
            <a:r>
              <a:rPr lang="en-US" sz="1200" b="1" dirty="0" smtClean="0">
                <a:solidFill>
                  <a:prstClr val="white"/>
                </a:solidFill>
                <a:latin typeface="Futura Bk BT" panose="020B0502020204020303" pitchFamily="34" charset="0"/>
              </a:rPr>
              <a:t>10</a:t>
            </a:r>
            <a:endParaRPr lang="en-US" sz="1200" b="1" dirty="0">
              <a:solidFill>
                <a:prstClr val="white"/>
              </a:solidFill>
              <a:latin typeface="Futura Bk BT" panose="020B0502020204020303" pitchFamily="34" charset="0"/>
            </a:endParaRPr>
          </a:p>
        </p:txBody>
      </p:sp>
      <p:sp>
        <p:nvSpPr>
          <p:cNvPr id="123" name="Oval 122"/>
          <p:cNvSpPr/>
          <p:nvPr/>
        </p:nvSpPr>
        <p:spPr>
          <a:xfrm>
            <a:off x="3581400" y="2743200"/>
            <a:ext cx="287437" cy="205756"/>
          </a:xfrm>
          <a:prstGeom prst="ellipse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4" rIns="9144" anchor="ctr"/>
          <a:lstStyle/>
          <a:p>
            <a:pPr algn="ctr">
              <a:defRPr/>
            </a:pPr>
            <a:r>
              <a:rPr lang="en-US" sz="1200" b="1" dirty="0" smtClean="0">
                <a:solidFill>
                  <a:prstClr val="white"/>
                </a:solidFill>
                <a:latin typeface="Futura Bk BT" panose="020B0502020204020303" pitchFamily="34" charset="0"/>
              </a:rPr>
              <a:t>10</a:t>
            </a:r>
            <a:endParaRPr lang="en-US" sz="1200" b="1" dirty="0">
              <a:solidFill>
                <a:prstClr val="white"/>
              </a:solidFill>
              <a:latin typeface="Futura Bk BT" panose="020B0502020204020303" pitchFamily="34" charset="0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3057041" y="76200"/>
            <a:ext cx="196586" cy="202754"/>
          </a:xfrm>
          <a:prstGeom prst="ellipse">
            <a:avLst/>
          </a:prstGeom>
          <a:gradFill>
            <a:gsLst>
              <a:gs pos="0">
                <a:srgbClr val="C00000"/>
              </a:gs>
              <a:gs pos="95840">
                <a:srgbClr val="C00000"/>
              </a:gs>
              <a:gs pos="80000">
                <a:srgbClr val="C00000"/>
              </a:gs>
              <a:gs pos="100000">
                <a:schemeClr val="accent1">
                  <a:shade val="94000"/>
                  <a:satMod val="135000"/>
                </a:schemeClr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 smtClean="0">
                <a:solidFill>
                  <a:prstClr val="white"/>
                </a:solidFill>
                <a:latin typeface="Futura Bk BT" panose="020B0502020204020303" pitchFamily="34" charset="0"/>
              </a:rPr>
              <a:t>3</a:t>
            </a:r>
            <a:endParaRPr lang="en-US" sz="1200" b="1" dirty="0">
              <a:solidFill>
                <a:prstClr val="white"/>
              </a:solidFill>
              <a:latin typeface="Futura Bk BT" panose="020B0502020204020303" pitchFamily="34" charset="0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5181600" y="4419600"/>
            <a:ext cx="237360" cy="200167"/>
          </a:xfrm>
          <a:prstGeom prst="ellipse">
            <a:avLst/>
          </a:prstGeom>
          <a:gradFill>
            <a:gsLst>
              <a:gs pos="0">
                <a:srgbClr val="C00000"/>
              </a:gs>
              <a:gs pos="95840">
                <a:srgbClr val="C00000"/>
              </a:gs>
              <a:gs pos="80000">
                <a:srgbClr val="C00000"/>
              </a:gs>
              <a:gs pos="100000">
                <a:schemeClr val="accent1">
                  <a:shade val="94000"/>
                  <a:satMod val="135000"/>
                </a:schemeClr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 smtClean="0">
                <a:solidFill>
                  <a:prstClr val="white"/>
                </a:solidFill>
                <a:latin typeface="Futura Bk BT" panose="020B0502020204020303" pitchFamily="34" charset="0"/>
              </a:rPr>
              <a:t>3</a:t>
            </a:r>
            <a:endParaRPr lang="en-US" sz="1200" b="1" dirty="0">
              <a:solidFill>
                <a:prstClr val="white"/>
              </a:solidFill>
              <a:latin typeface="Futura Bk BT" panose="020B0502020204020303" pitchFamily="34" charset="0"/>
            </a:endParaRPr>
          </a:p>
        </p:txBody>
      </p:sp>
      <p:sp>
        <p:nvSpPr>
          <p:cNvPr id="113" name="Oval 112"/>
          <p:cNvSpPr/>
          <p:nvPr/>
        </p:nvSpPr>
        <p:spPr>
          <a:xfrm>
            <a:off x="3048000" y="3657600"/>
            <a:ext cx="287437" cy="205756"/>
          </a:xfrm>
          <a:prstGeom prst="ellipse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4" rIns="9144" anchor="ctr"/>
          <a:lstStyle/>
          <a:p>
            <a:pPr algn="ctr">
              <a:defRPr/>
            </a:pPr>
            <a:r>
              <a:rPr lang="en-US" sz="1200" b="1" dirty="0" smtClean="0">
                <a:solidFill>
                  <a:prstClr val="white"/>
                </a:solidFill>
                <a:latin typeface="Futura Bk BT" panose="020B0502020204020303" pitchFamily="34" charset="0"/>
              </a:rPr>
              <a:t>11</a:t>
            </a:r>
            <a:endParaRPr lang="en-US" sz="1200" b="1" dirty="0">
              <a:solidFill>
                <a:prstClr val="white"/>
              </a:solidFill>
              <a:latin typeface="Futura Bk BT" panose="020B0502020204020303" pitchFamily="34" charset="0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4480029" y="5181599"/>
            <a:ext cx="287437" cy="210852"/>
          </a:xfrm>
          <a:prstGeom prst="ellipse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4" rIns="9144" anchor="ctr"/>
          <a:lstStyle/>
          <a:p>
            <a:pPr algn="ctr">
              <a:defRPr/>
            </a:pPr>
            <a:r>
              <a:rPr lang="en-US" sz="1200" b="1" dirty="0" smtClean="0">
                <a:solidFill>
                  <a:prstClr val="white"/>
                </a:solidFill>
                <a:latin typeface="Futura Bk BT" panose="020B0502020204020303" pitchFamily="34" charset="0"/>
              </a:rPr>
              <a:t>11</a:t>
            </a:r>
            <a:endParaRPr lang="en-US" sz="1200" b="1" dirty="0">
              <a:solidFill>
                <a:prstClr val="white"/>
              </a:solidFill>
              <a:latin typeface="Futura Bk BT" panose="020B0502020204020303" pitchFamily="34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4038600" y="2743200"/>
            <a:ext cx="237360" cy="200167"/>
          </a:xfrm>
          <a:prstGeom prst="ellipse">
            <a:avLst/>
          </a:prstGeom>
          <a:gradFill>
            <a:gsLst>
              <a:gs pos="0">
                <a:srgbClr val="C00000"/>
              </a:gs>
              <a:gs pos="95840">
                <a:srgbClr val="C00000"/>
              </a:gs>
              <a:gs pos="80000">
                <a:srgbClr val="C00000"/>
              </a:gs>
              <a:gs pos="100000">
                <a:schemeClr val="accent1">
                  <a:shade val="94000"/>
                  <a:satMod val="135000"/>
                </a:schemeClr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 smtClean="0">
                <a:solidFill>
                  <a:prstClr val="white"/>
                </a:solidFill>
                <a:latin typeface="Futura Bk BT" panose="020B0502020204020303" pitchFamily="34" charset="0"/>
              </a:rPr>
              <a:t>4</a:t>
            </a:r>
            <a:endParaRPr lang="en-US" sz="1200" b="1" dirty="0">
              <a:solidFill>
                <a:prstClr val="white"/>
              </a:solidFill>
              <a:latin typeface="Futura Bk BT" panose="020B0502020204020303" pitchFamily="34" charset="0"/>
            </a:endParaRPr>
          </a:p>
        </p:txBody>
      </p:sp>
      <p:grpSp>
        <p:nvGrpSpPr>
          <p:cNvPr id="35" name="Group 112"/>
          <p:cNvGrpSpPr/>
          <p:nvPr/>
        </p:nvGrpSpPr>
        <p:grpSpPr>
          <a:xfrm>
            <a:off x="3200400" y="5181599"/>
            <a:ext cx="1275842" cy="1523494"/>
            <a:chOff x="316678" y="3430429"/>
            <a:chExt cx="1378480" cy="1421501"/>
          </a:xfrm>
        </p:grpSpPr>
        <p:sp>
          <p:nvSpPr>
            <p:cNvPr id="120" name="TextBox 119"/>
            <p:cNvSpPr txBox="1"/>
            <p:nvPr/>
          </p:nvSpPr>
          <p:spPr>
            <a:xfrm>
              <a:off x="316678" y="3430429"/>
              <a:ext cx="1378480" cy="142150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1975 18</a:t>
              </a:r>
              <a:r>
                <a:rPr lang="en-US" sz="900" b="1" baseline="3000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th</a:t>
              </a:r>
              <a:r>
                <a:rPr lang="en-US" sz="900" b="1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 Street</a:t>
              </a:r>
            </a:p>
            <a:p>
              <a:pPr algn="ctr"/>
              <a:r>
                <a:rPr lang="en-US" sz="85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(</a:t>
              </a:r>
              <a:r>
                <a:rPr lang="en-US" sz="80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September 2015</a:t>
              </a:r>
              <a:r>
                <a:rPr lang="en-US" sz="85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)</a:t>
              </a:r>
            </a:p>
            <a:p>
              <a:pPr algn="ctr"/>
              <a:endParaRPr lang="en-US" sz="850" dirty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900" dirty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1050" dirty="0" smtClean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1050" dirty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1050" dirty="0" smtClean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1050" dirty="0" smtClean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r>
                <a:rPr lang="en-US" sz="80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4 Story, 108 Unit Apartment Building</a:t>
              </a:r>
            </a:p>
          </p:txBody>
        </p:sp>
        <p:pic>
          <p:nvPicPr>
            <p:cNvPr id="125" name="Picture 124" descr="C:\Users\Frank.Cannon\Desktop\A-Block PPT images\Scene 1 - 16th Street View - ppt.jpg"/>
            <p:cNvPicPr/>
            <p:nvPr/>
          </p:nvPicPr>
          <p:blipFill>
            <a:blip r:embed="rId17" cstate="print"/>
            <a:stretch>
              <a:fillRect/>
            </a:stretch>
          </p:blipFill>
          <p:spPr bwMode="auto">
            <a:xfrm>
              <a:off x="481338" y="3857021"/>
              <a:ext cx="1053368" cy="54629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grpSp>
        <p:nvGrpSpPr>
          <p:cNvPr id="36" name="Group 91"/>
          <p:cNvGrpSpPr/>
          <p:nvPr/>
        </p:nvGrpSpPr>
        <p:grpSpPr>
          <a:xfrm>
            <a:off x="46066" y="3467660"/>
            <a:ext cx="1520231" cy="1515800"/>
            <a:chOff x="79968" y="1843277"/>
            <a:chExt cx="1520231" cy="1515800"/>
          </a:xfrm>
        </p:grpSpPr>
        <p:sp>
          <p:nvSpPr>
            <p:cNvPr id="128" name="TextBox 127"/>
            <p:cNvSpPr txBox="1"/>
            <p:nvPr/>
          </p:nvSpPr>
          <p:spPr>
            <a:xfrm>
              <a:off x="152400" y="1843277"/>
              <a:ext cx="1447799" cy="15158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1801 WEWATTA</a:t>
              </a:r>
            </a:p>
            <a:p>
              <a:pPr algn="ctr"/>
              <a:r>
                <a:rPr lang="en-US" sz="85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(</a:t>
              </a:r>
              <a:r>
                <a:rPr lang="en-US" sz="80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Spring 2016</a:t>
              </a:r>
              <a:r>
                <a:rPr lang="en-US" sz="85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)</a:t>
              </a:r>
            </a:p>
            <a:p>
              <a:pPr algn="ctr"/>
              <a:endParaRPr lang="en-US" sz="900" dirty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1050" dirty="0" smtClean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1050" dirty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1050" dirty="0" smtClean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endParaRPr lang="en-US" sz="1050" dirty="0" smtClean="0">
                <a:solidFill>
                  <a:prstClr val="black"/>
                </a:solidFill>
                <a:latin typeface="Futura Bk BT" panose="020B0502020204020303" pitchFamily="34" charset="0"/>
              </a:endParaRPr>
            </a:p>
            <a:p>
              <a:pPr algn="ctr"/>
              <a:r>
                <a:rPr lang="en-US" sz="80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/>
              </a:r>
              <a:br>
                <a:rPr lang="en-US" sz="80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</a:br>
              <a:r>
                <a:rPr lang="en-US" sz="80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100,000 SF Office, </a:t>
              </a:r>
            </a:p>
            <a:p>
              <a:pPr algn="ctr"/>
              <a:r>
                <a:rPr lang="en-US" sz="800" dirty="0" smtClean="0">
                  <a:solidFill>
                    <a:prstClr val="black"/>
                  </a:solidFill>
                  <a:latin typeface="Futura Bk BT" panose="020B0502020204020303" pitchFamily="34" charset="0"/>
                </a:rPr>
                <a:t>180 Room Hotel &amp; Parking</a:t>
              </a:r>
            </a:p>
          </p:txBody>
        </p:sp>
        <p:sp>
          <p:nvSpPr>
            <p:cNvPr id="129" name="Oval 128"/>
            <p:cNvSpPr/>
            <p:nvPr/>
          </p:nvSpPr>
          <p:spPr>
            <a:xfrm>
              <a:off x="79968" y="1843277"/>
              <a:ext cx="287437" cy="217413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80000">
                  <a:srgbClr val="00B050"/>
                </a:gs>
                <a:gs pos="100000">
                  <a:srgbClr val="00B050"/>
                </a:gs>
              </a:gsLst>
            </a:gra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lIns="9144" rIns="9144" anchor="ctr"/>
            <a:lstStyle/>
            <a:p>
              <a:pPr algn="ctr">
                <a:defRPr/>
              </a:pPr>
              <a:r>
                <a:rPr lang="en-US" sz="1200" b="1" dirty="0" smtClean="0">
                  <a:solidFill>
                    <a:prstClr val="white"/>
                  </a:solidFill>
                  <a:latin typeface="Futura Bk BT" panose="020B0502020204020303" pitchFamily="34" charset="0"/>
                </a:rPr>
                <a:t>15</a:t>
              </a:r>
              <a:endParaRPr lang="en-US" sz="1200" b="1" dirty="0">
                <a:solidFill>
                  <a:prstClr val="white"/>
                </a:solidFill>
                <a:latin typeface="Futura Bk BT" panose="020B0502020204020303" pitchFamily="34" charset="0"/>
              </a:endParaRPr>
            </a:p>
          </p:txBody>
        </p:sp>
        <p:pic>
          <p:nvPicPr>
            <p:cNvPr id="130" name="Picture 129"/>
            <p:cNvPicPr/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57853" y="2232162"/>
              <a:ext cx="1219200" cy="6858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131" name="Oval 130"/>
          <p:cNvSpPr/>
          <p:nvPr/>
        </p:nvSpPr>
        <p:spPr>
          <a:xfrm>
            <a:off x="5715000" y="2895600"/>
            <a:ext cx="287437" cy="217413"/>
          </a:xfrm>
          <a:prstGeom prst="ellipse">
            <a:avLst/>
          </a:prstGeom>
          <a:gradFill>
            <a:gsLst>
              <a:gs pos="0">
                <a:srgbClr val="00B050"/>
              </a:gs>
              <a:gs pos="80000">
                <a:srgbClr val="00B050"/>
              </a:gs>
              <a:gs pos="100000">
                <a:srgbClr val="00B050"/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4" rIns="9144" anchor="ctr"/>
          <a:lstStyle/>
          <a:p>
            <a:pPr algn="ctr">
              <a:defRPr/>
            </a:pPr>
            <a:r>
              <a:rPr lang="en-US" sz="1200" b="1" dirty="0" smtClean="0">
                <a:solidFill>
                  <a:prstClr val="white"/>
                </a:solidFill>
                <a:latin typeface="Futura Bk BT" panose="020B0502020204020303" pitchFamily="34" charset="0"/>
              </a:rPr>
              <a:t>15</a:t>
            </a:r>
            <a:endParaRPr lang="en-US" sz="1200" b="1" dirty="0">
              <a:solidFill>
                <a:prstClr val="white"/>
              </a:solidFill>
              <a:latin typeface="Futura Bk BT" panose="020B0502020204020303" pitchFamily="34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3505200" y="4419600"/>
            <a:ext cx="237360" cy="200167"/>
          </a:xfrm>
          <a:prstGeom prst="ellipse">
            <a:avLst/>
          </a:prstGeom>
          <a:gradFill>
            <a:gsLst>
              <a:gs pos="0">
                <a:srgbClr val="C00000"/>
              </a:gs>
              <a:gs pos="95840">
                <a:srgbClr val="C00000"/>
              </a:gs>
              <a:gs pos="80000">
                <a:srgbClr val="C00000"/>
              </a:gs>
              <a:gs pos="100000">
                <a:schemeClr val="accent1">
                  <a:shade val="94000"/>
                  <a:satMod val="135000"/>
                </a:schemeClr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 smtClean="0">
                <a:solidFill>
                  <a:prstClr val="white"/>
                </a:solidFill>
                <a:latin typeface="Futura Bk BT" panose="020B0502020204020303" pitchFamily="34" charset="0"/>
              </a:rPr>
              <a:t>5</a:t>
            </a:r>
            <a:endParaRPr lang="en-US" sz="1200" b="1" dirty="0">
              <a:solidFill>
                <a:prstClr val="white"/>
              </a:solidFill>
              <a:latin typeface="Futura Bk BT" panose="020B0502020204020303" pitchFamily="34" charset="0"/>
            </a:endParaRPr>
          </a:p>
        </p:txBody>
      </p:sp>
      <p:pic>
        <p:nvPicPr>
          <p:cNvPr id="145" name="Picture 144" descr="TCC-BlackBox-Logo-Cyan.jpg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1752600" y="4800600"/>
            <a:ext cx="1850136" cy="272590"/>
          </a:xfrm>
          <a:prstGeom prst="rect">
            <a:avLst/>
          </a:prstGeom>
        </p:spPr>
      </p:pic>
      <p:pic>
        <p:nvPicPr>
          <p:cNvPr id="146" name="Picture 145" descr="DUSPAlogocolor.JPG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6705600" y="1752600"/>
            <a:ext cx="685800" cy="687897"/>
          </a:xfrm>
          <a:prstGeom prst="rect">
            <a:avLst/>
          </a:prstGeom>
        </p:spPr>
      </p:pic>
      <p:sp>
        <p:nvSpPr>
          <p:cNvPr id="117" name="Oval 116"/>
          <p:cNvSpPr/>
          <p:nvPr/>
        </p:nvSpPr>
        <p:spPr>
          <a:xfrm>
            <a:off x="7667034" y="84327"/>
            <a:ext cx="227012" cy="194627"/>
          </a:xfrm>
          <a:prstGeom prst="ellipse">
            <a:avLst/>
          </a:pr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 smtClean="0">
                <a:solidFill>
                  <a:prstClr val="white"/>
                </a:solidFill>
                <a:latin typeface="Futura Bk BT" panose="020B0502020204020303" pitchFamily="34" charset="0"/>
              </a:rPr>
              <a:t>6</a:t>
            </a:r>
            <a:endParaRPr lang="en-US" sz="1200" b="1" dirty="0">
              <a:solidFill>
                <a:prstClr val="white"/>
              </a:solidFill>
              <a:latin typeface="Futura Bk BT" panose="020B0502020204020303" pitchFamily="34" charset="0"/>
            </a:endParaRPr>
          </a:p>
        </p:txBody>
      </p:sp>
      <p:sp>
        <p:nvSpPr>
          <p:cNvPr id="127" name="Oval 126"/>
          <p:cNvSpPr/>
          <p:nvPr/>
        </p:nvSpPr>
        <p:spPr>
          <a:xfrm>
            <a:off x="4336669" y="4437946"/>
            <a:ext cx="227012" cy="194627"/>
          </a:xfrm>
          <a:prstGeom prst="ellipse">
            <a:avLst/>
          </a:prstGeo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 smtClean="0">
                <a:solidFill>
                  <a:prstClr val="white"/>
                </a:solidFill>
                <a:latin typeface="Futura Bk BT" panose="020B0502020204020303" pitchFamily="34" charset="0"/>
              </a:rPr>
              <a:t>6</a:t>
            </a:r>
            <a:endParaRPr lang="en-US" sz="1200" b="1" dirty="0">
              <a:solidFill>
                <a:prstClr val="white"/>
              </a:solidFill>
              <a:latin typeface="Futura Bk BT" panose="020B0502020204020303" pitchFamily="34" charset="0"/>
            </a:endParaRPr>
          </a:p>
        </p:txBody>
      </p:sp>
      <p:sp>
        <p:nvSpPr>
          <p:cNvPr id="147" name="Oval 146"/>
          <p:cNvSpPr/>
          <p:nvPr/>
        </p:nvSpPr>
        <p:spPr>
          <a:xfrm>
            <a:off x="3550884" y="3877073"/>
            <a:ext cx="287437" cy="205756"/>
          </a:xfrm>
          <a:prstGeom prst="ellipse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4" rIns="9144" anchor="ctr"/>
          <a:lstStyle/>
          <a:p>
            <a:pPr algn="ctr">
              <a:defRPr/>
            </a:pPr>
            <a:r>
              <a:rPr lang="en-US" sz="1200" b="1" dirty="0" smtClean="0">
                <a:solidFill>
                  <a:prstClr val="white"/>
                </a:solidFill>
                <a:latin typeface="Futura Bk BT" panose="020B0502020204020303" pitchFamily="34" charset="0"/>
              </a:rPr>
              <a:t>13</a:t>
            </a:r>
            <a:endParaRPr lang="en-US" sz="1200" b="1" dirty="0">
              <a:solidFill>
                <a:prstClr val="white"/>
              </a:solidFill>
              <a:latin typeface="Futura Bk BT" panose="020B0502020204020303" pitchFamily="34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1566297" y="5181599"/>
            <a:ext cx="287437" cy="205756"/>
          </a:xfrm>
          <a:prstGeom prst="ellipse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4" rIns="9144" anchor="ctr"/>
          <a:lstStyle/>
          <a:p>
            <a:pPr algn="ctr">
              <a:defRPr/>
            </a:pPr>
            <a:r>
              <a:rPr lang="en-US" sz="1200" b="1" dirty="0" smtClean="0">
                <a:solidFill>
                  <a:prstClr val="white"/>
                </a:solidFill>
                <a:latin typeface="Futura Bk BT" panose="020B0502020204020303" pitchFamily="34" charset="0"/>
              </a:rPr>
              <a:t>13</a:t>
            </a:r>
            <a:endParaRPr lang="en-US" sz="1200" b="1" dirty="0">
              <a:solidFill>
                <a:prstClr val="white"/>
              </a:solidFill>
              <a:latin typeface="Futura Bk BT" panose="020B0502020204020303" pitchFamily="34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3124200" y="5174419"/>
            <a:ext cx="299062" cy="212936"/>
          </a:xfrm>
          <a:prstGeom prst="ellipse">
            <a:avLst/>
          </a:prstGeom>
          <a:gradFill>
            <a:gsLst>
              <a:gs pos="0">
                <a:srgbClr val="00B050"/>
              </a:gs>
              <a:gs pos="80000">
                <a:srgbClr val="00B050"/>
              </a:gs>
              <a:gs pos="100000">
                <a:srgbClr val="00B050"/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4" rIns="9144" anchor="ctr"/>
          <a:lstStyle/>
          <a:p>
            <a:pPr algn="ctr">
              <a:defRPr/>
            </a:pPr>
            <a:r>
              <a:rPr lang="en-US" sz="1200" b="1" dirty="0" smtClean="0">
                <a:solidFill>
                  <a:prstClr val="white"/>
                </a:solidFill>
                <a:latin typeface="Futura Bk BT" panose="020B0502020204020303" pitchFamily="34" charset="0"/>
              </a:rPr>
              <a:t>12</a:t>
            </a:r>
            <a:endParaRPr lang="en-US" sz="1200" b="1" dirty="0">
              <a:solidFill>
                <a:prstClr val="white"/>
              </a:solidFill>
              <a:latin typeface="Futura Bk BT" panose="020B0502020204020303" pitchFamily="34" charset="0"/>
            </a:endParaRPr>
          </a:p>
        </p:txBody>
      </p:sp>
      <p:pic>
        <p:nvPicPr>
          <p:cNvPr id="124" name="Picture 2" descr="C:\Users\kh20173\AppData\Local\Microsoft\Windows\Temporary Internet Files\Content.Outlook\CAVGTN0D\Use This Vesion NEW PHOTO 190016th_0753.JP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250" y="579122"/>
            <a:ext cx="1033740" cy="66677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6" name="Picture 125" descr="http://www.zocalodevelopment.com/UserData/Image/Perspective%20small.jpg">
            <a:hlinkClick r:id="rId22"/>
          </p:cNvPr>
          <p:cNvPicPr/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6096" y="593089"/>
            <a:ext cx="805104" cy="619713"/>
          </a:xfrm>
          <a:prstGeom prst="rect">
            <a:avLst/>
          </a:prstGeom>
          <a:noFill/>
          <a:ln>
            <a:solidFill>
              <a:schemeClr val="tx1"/>
            </a:solidFill>
          </a:ln>
          <a:extLst/>
        </p:spPr>
      </p:pic>
      <p:sp>
        <p:nvSpPr>
          <p:cNvPr id="23" name="TextBox 22"/>
          <p:cNvSpPr txBox="1"/>
          <p:nvPr/>
        </p:nvSpPr>
        <p:spPr>
          <a:xfrm>
            <a:off x="4623747" y="3408106"/>
            <a:ext cx="822765" cy="246221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>
                <a:latin typeface="Futura Bk BT" panose="020B0502020204020303" pitchFamily="34" charset="0"/>
              </a:rPr>
              <a:t>B BLOCK</a:t>
            </a:r>
            <a:endParaRPr lang="en-US" sz="1000" b="1" dirty="0">
              <a:latin typeface="Futura Bk BT" panose="020B0502020204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4323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66800" y="304800"/>
            <a:ext cx="3008313" cy="1162050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Futura Bk BT" panose="020B0502020204020303" pitchFamily="34" charset="0"/>
              </a:rPr>
              <a:t>1900 16</a:t>
            </a:r>
            <a:r>
              <a:rPr lang="en-US" sz="2400" baseline="30000" dirty="0" smtClean="0">
                <a:latin typeface="Futura Bk BT" panose="020B0502020204020303" pitchFamily="34" charset="0"/>
              </a:rPr>
              <a:t>th</a:t>
            </a:r>
            <a:r>
              <a:rPr lang="en-US" sz="2400" dirty="0" smtClean="0">
                <a:latin typeface="Futura Bk BT" panose="020B0502020204020303" pitchFamily="34" charset="0"/>
              </a:rPr>
              <a:t> Street</a:t>
            </a:r>
            <a:endParaRPr lang="en-US" sz="2400" dirty="0">
              <a:latin typeface="Futura Bk BT" panose="020B0502020204020303" pitchFamily="34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78524" y="1600200"/>
            <a:ext cx="4264876" cy="48006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Futura Bk BT" panose="020B0502020204020303" pitchFamily="34" charset="0"/>
              </a:rPr>
              <a:t>Developer:		Trammell Crow Company</a:t>
            </a:r>
          </a:p>
          <a:p>
            <a:r>
              <a:rPr lang="en-US" dirty="0" smtClean="0">
                <a:latin typeface="Futura Bk BT" panose="020B0502020204020303" pitchFamily="34" charset="0"/>
              </a:rPr>
              <a:t>Contractor: 	Saunders</a:t>
            </a:r>
          </a:p>
          <a:p>
            <a:r>
              <a:rPr lang="en-US" dirty="0" smtClean="0">
                <a:latin typeface="Futura Bk BT" panose="020B0502020204020303" pitchFamily="34" charset="0"/>
              </a:rPr>
              <a:t>Architect:		Tryba Architects</a:t>
            </a:r>
          </a:p>
          <a:p>
            <a:r>
              <a:rPr lang="en-US" dirty="0" smtClean="0">
                <a:latin typeface="Futura Bk BT" panose="020B0502020204020303" pitchFamily="34" charset="0"/>
              </a:rPr>
              <a:t>Date Began:	October 2007</a:t>
            </a:r>
          </a:p>
          <a:p>
            <a:r>
              <a:rPr lang="en-US" dirty="0">
                <a:latin typeface="Futura Bk BT" panose="020B0502020204020303" pitchFamily="34" charset="0"/>
              </a:rPr>
              <a:t>Date Completed: 	</a:t>
            </a:r>
            <a:r>
              <a:rPr lang="en-US" dirty="0" smtClean="0">
                <a:latin typeface="Futura Bk BT" panose="020B0502020204020303" pitchFamily="34" charset="0"/>
              </a:rPr>
              <a:t>September 2009</a:t>
            </a:r>
            <a:endParaRPr lang="en-US" dirty="0">
              <a:latin typeface="Futura Bk BT" panose="020B0502020204020303" pitchFamily="34" charset="0"/>
            </a:endParaRPr>
          </a:p>
          <a:p>
            <a:r>
              <a:rPr lang="en-US" dirty="0">
                <a:latin typeface="Futura Bk BT" panose="020B0502020204020303" pitchFamily="34" charset="0"/>
              </a:rPr>
              <a:t>Square Footage:	</a:t>
            </a:r>
            <a:r>
              <a:rPr lang="en-US" dirty="0" smtClean="0">
                <a:latin typeface="Futura Bk BT" panose="020B0502020204020303" pitchFamily="34" charset="0"/>
              </a:rPr>
              <a:t>400,000 </a:t>
            </a:r>
            <a:endParaRPr lang="en-US" dirty="0">
              <a:latin typeface="Futura Bk BT" panose="020B0502020204020303" pitchFamily="34" charset="0"/>
            </a:endParaRPr>
          </a:p>
          <a:p>
            <a:endParaRPr lang="en-US" dirty="0" smtClean="0">
              <a:latin typeface="Futura Bk BT" panose="020B0502020204020303" pitchFamily="34" charset="0"/>
            </a:endParaRPr>
          </a:p>
          <a:p>
            <a:r>
              <a:rPr lang="en-US" dirty="0" smtClean="0">
                <a:latin typeface="Futura Bk BT" panose="020B0502020204020303" pitchFamily="34" charset="0"/>
              </a:rPr>
              <a:t>Notes</a:t>
            </a:r>
            <a:r>
              <a:rPr lang="en-US" dirty="0">
                <a:latin typeface="Futura Bk BT" panose="020B0502020204020303" pitchFamily="34" charset="0"/>
              </a:rPr>
              <a:t>:			</a:t>
            </a:r>
          </a:p>
          <a:p>
            <a:pPr marL="285750" lvl="0" indent="-285750">
              <a:buFont typeface="Wingdings" pitchFamily="2" charset="2"/>
              <a:buChar char="§"/>
            </a:pPr>
            <a:r>
              <a:rPr lang="en-US" dirty="0">
                <a:latin typeface="Futura Bk BT" panose="020B0502020204020303" pitchFamily="34" charset="0"/>
              </a:rPr>
              <a:t>Seventeen story building developed in 3 phases includes: </a:t>
            </a:r>
            <a:r>
              <a:rPr lang="en-US" dirty="0" smtClean="0">
                <a:latin typeface="Futura Bk BT" panose="020B0502020204020303" pitchFamily="34" charset="0"/>
              </a:rPr>
              <a:t>Approximately </a:t>
            </a:r>
            <a:r>
              <a:rPr lang="en-US" dirty="0">
                <a:latin typeface="Futura Bk BT" panose="020B0502020204020303" pitchFamily="34" charset="0"/>
              </a:rPr>
              <a:t>600,000 SF of Class A office and supporting retail space, 100-150 residential units and 1,400 parking spaces when </a:t>
            </a:r>
            <a:r>
              <a:rPr lang="en-US" dirty="0" smtClean="0">
                <a:latin typeface="Futura Bk BT" panose="020B0502020204020303" pitchFamily="34" charset="0"/>
              </a:rPr>
              <a:t>completed</a:t>
            </a:r>
            <a:endParaRPr lang="en-US" dirty="0">
              <a:latin typeface="Futura Bk BT" panose="020B0502020204020303" pitchFamily="34" charset="0"/>
            </a:endParaRPr>
          </a:p>
          <a:p>
            <a:pPr marL="285750" lvl="0" indent="-285750">
              <a:buFont typeface="Wingdings" pitchFamily="2" charset="2"/>
              <a:buChar char="§"/>
            </a:pPr>
            <a:r>
              <a:rPr lang="en-US" dirty="0">
                <a:latin typeface="Futura Bk BT" panose="020B0502020204020303" pitchFamily="34" charset="0"/>
              </a:rPr>
              <a:t>The </a:t>
            </a:r>
            <a:r>
              <a:rPr lang="en-US" dirty="0" smtClean="0">
                <a:latin typeface="Futura Bk BT" panose="020B0502020204020303" pitchFamily="34" charset="0"/>
              </a:rPr>
              <a:t>first phase multi-tenant office building </a:t>
            </a:r>
            <a:r>
              <a:rPr lang="en-US" dirty="0">
                <a:latin typeface="Futura Bk BT" panose="020B0502020204020303" pitchFamily="34" charset="0"/>
              </a:rPr>
              <a:t>consisted of 385,000 SF office Space, 24,000 SF of retail and 1,086 parking </a:t>
            </a:r>
            <a:r>
              <a:rPr lang="en-US" dirty="0" smtClean="0">
                <a:latin typeface="Futura Bk BT" panose="020B0502020204020303" pitchFamily="34" charset="0"/>
              </a:rPr>
              <a:t>stalls</a:t>
            </a:r>
            <a:endParaRPr lang="en-US" dirty="0">
              <a:latin typeface="Futura Bk BT" panose="020B0502020204020303" pitchFamily="34" charset="0"/>
            </a:endParaRPr>
          </a:p>
          <a:p>
            <a:pPr marL="285750" lvl="0" indent="-285750">
              <a:buFont typeface="Wingdings" pitchFamily="2" charset="2"/>
              <a:buChar char="§"/>
            </a:pPr>
            <a:r>
              <a:rPr lang="en-US" dirty="0" smtClean="0">
                <a:latin typeface="Futura Bk BT" panose="020B0502020204020303" pitchFamily="34" charset="0"/>
              </a:rPr>
              <a:t>Achieved </a:t>
            </a:r>
            <a:r>
              <a:rPr lang="en-US" dirty="0">
                <a:latin typeface="Futura Bk BT" panose="020B0502020204020303" pitchFamily="34" charset="0"/>
              </a:rPr>
              <a:t>LEED </a:t>
            </a:r>
            <a:r>
              <a:rPr lang="en-US" dirty="0" smtClean="0">
                <a:latin typeface="Futura Bk BT" panose="020B0502020204020303" pitchFamily="34" charset="0"/>
              </a:rPr>
              <a:t>- Gold Certification</a:t>
            </a:r>
            <a:endParaRPr lang="en-US" dirty="0">
              <a:latin typeface="Futura Bk BT" panose="020B0502020204020303" pitchFamily="34" charset="0"/>
            </a:endParaRPr>
          </a:p>
          <a:p>
            <a:endParaRPr lang="en-US" dirty="0">
              <a:latin typeface="Futura Bk BT" panose="020B0502020204020303" pitchFamily="34" charset="0"/>
            </a:endParaRP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304800" y="304800"/>
            <a:ext cx="614045" cy="57023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vert="horz" wrap="square" lIns="91440" tIns="45720" rIns="91440" bIns="45720" anchor="t" anchorCtr="0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800">
                <a:effectLst/>
                <a:ea typeface="Calibri"/>
                <a:cs typeface="Times New Roman"/>
              </a:rPr>
              <a:t>1</a:t>
            </a:r>
            <a:endParaRPr lang="en-US" sz="1100">
              <a:effectLst/>
              <a:ea typeface="Calibri"/>
              <a:cs typeface="Times New Roman"/>
            </a:endParaRPr>
          </a:p>
        </p:txBody>
      </p:sp>
      <p:pic>
        <p:nvPicPr>
          <p:cNvPr id="2050" name="Picture 2" descr="C:\Users\kh20173\AppData\Local\Microsoft\Windows\Temporary Internet Files\Content.Outlook\CAVGTN0D\Use This Vesion NEW PHOTO 190016th_075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7291" y="533401"/>
            <a:ext cx="4285709" cy="276431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kh20173\AppData\Local\Microsoft\Windows\Temporary Internet Files\Content.Outlook\CAVGTN0D\MOST CURRENT 1900 16th Street Exterior Renderings_Page_2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495800" y="3772942"/>
            <a:ext cx="4265347" cy="239925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DUSPAlogocolo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523" y="6019800"/>
            <a:ext cx="759677" cy="762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89" r="71688"/>
          <a:stretch/>
        </p:blipFill>
        <p:spPr>
          <a:xfrm>
            <a:off x="1315192" y="6096000"/>
            <a:ext cx="2588821" cy="76199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97" t="88888" r="-1" b="1"/>
          <a:stretch/>
        </p:blipFill>
        <p:spPr>
          <a:xfrm>
            <a:off x="8585860" y="6096001"/>
            <a:ext cx="558139" cy="76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652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66800" y="304800"/>
            <a:ext cx="3008313" cy="1162050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Futura Bk BT" panose="020B0502020204020303" pitchFamily="34" charset="0"/>
              </a:rPr>
              <a:t>DaVita World Headquarters</a:t>
            </a:r>
            <a:endParaRPr lang="en-US" sz="2400" dirty="0">
              <a:latin typeface="Futura Bk BT" panose="020B0502020204020303" pitchFamily="34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304800" y="1440436"/>
            <a:ext cx="4038599" cy="4927027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Futura Bk BT" panose="020B0502020204020303" pitchFamily="34" charset="0"/>
              </a:rPr>
              <a:t>Developer:		Trammell Crow Company</a:t>
            </a:r>
          </a:p>
          <a:p>
            <a:r>
              <a:rPr lang="en-US" dirty="0" smtClean="0">
                <a:latin typeface="Futura Bk BT" panose="020B0502020204020303" pitchFamily="34" charset="0"/>
              </a:rPr>
              <a:t>Contractor: 	Saunders</a:t>
            </a:r>
          </a:p>
          <a:p>
            <a:r>
              <a:rPr lang="en-US" dirty="0" smtClean="0">
                <a:latin typeface="Futura Bk BT" panose="020B0502020204020303" pitchFamily="34" charset="0"/>
              </a:rPr>
              <a:t>Architect:		MOA</a:t>
            </a:r>
          </a:p>
          <a:p>
            <a:r>
              <a:rPr lang="en-US" dirty="0" smtClean="0">
                <a:latin typeface="Futura Bk BT" panose="020B0502020204020303" pitchFamily="34" charset="0"/>
              </a:rPr>
              <a:t>Date Began:	December 2010</a:t>
            </a:r>
          </a:p>
          <a:p>
            <a:r>
              <a:rPr lang="en-US" dirty="0">
                <a:latin typeface="Futura Bk BT" panose="020B0502020204020303" pitchFamily="34" charset="0"/>
              </a:rPr>
              <a:t>Date Completed: 	</a:t>
            </a:r>
            <a:r>
              <a:rPr lang="en-US" dirty="0" smtClean="0">
                <a:latin typeface="Futura Bk BT" panose="020B0502020204020303" pitchFamily="34" charset="0"/>
              </a:rPr>
              <a:t>August 2012</a:t>
            </a:r>
            <a:endParaRPr lang="en-US" dirty="0">
              <a:latin typeface="Futura Bk BT" panose="020B0502020204020303" pitchFamily="34" charset="0"/>
            </a:endParaRPr>
          </a:p>
          <a:p>
            <a:r>
              <a:rPr lang="en-US" dirty="0">
                <a:latin typeface="Futura Bk BT" panose="020B0502020204020303" pitchFamily="34" charset="0"/>
              </a:rPr>
              <a:t>Square Footage:	</a:t>
            </a:r>
            <a:r>
              <a:rPr lang="en-US" dirty="0" smtClean="0">
                <a:latin typeface="Futura Bk BT" panose="020B0502020204020303" pitchFamily="34" charset="0"/>
              </a:rPr>
              <a:t>260,000</a:t>
            </a:r>
          </a:p>
          <a:p>
            <a:r>
              <a:rPr lang="en-US" dirty="0">
                <a:latin typeface="Futura Bk BT" panose="020B0502020204020303" pitchFamily="34" charset="0"/>
              </a:rPr>
              <a:t>	</a:t>
            </a:r>
            <a:r>
              <a:rPr lang="en-US" dirty="0" smtClean="0">
                <a:latin typeface="Futura Bk BT" panose="020B0502020204020303" pitchFamily="34" charset="0"/>
              </a:rPr>
              <a:t>	</a:t>
            </a:r>
          </a:p>
          <a:p>
            <a:r>
              <a:rPr lang="en-US" dirty="0" smtClean="0">
                <a:latin typeface="Futura Bk BT" panose="020B0502020204020303" pitchFamily="34" charset="0"/>
              </a:rPr>
              <a:t>Notes</a:t>
            </a:r>
            <a:r>
              <a:rPr lang="en-US" dirty="0">
                <a:latin typeface="Futura Bk BT" panose="020B0502020204020303" pitchFamily="34" charset="0"/>
              </a:rPr>
              <a:t>:			</a:t>
            </a:r>
          </a:p>
          <a:p>
            <a:pPr marL="285750" lvl="0" indent="-285750">
              <a:buFont typeface="Wingdings" pitchFamily="2" charset="2"/>
              <a:buChar char="§"/>
            </a:pPr>
            <a:r>
              <a:rPr lang="en-US" dirty="0">
                <a:latin typeface="Futura Bk BT" panose="020B0502020204020303" pitchFamily="34" charset="0"/>
              </a:rPr>
              <a:t>The </a:t>
            </a:r>
            <a:r>
              <a:rPr lang="en-US" dirty="0" smtClean="0">
                <a:latin typeface="Futura Bk BT" panose="020B0502020204020303" pitchFamily="34" charset="0"/>
              </a:rPr>
              <a:t>2</a:t>
            </a:r>
            <a:r>
              <a:rPr lang="en-US" baseline="30000" dirty="0" smtClean="0">
                <a:latin typeface="Futura Bk BT" panose="020B0502020204020303" pitchFamily="34" charset="0"/>
              </a:rPr>
              <a:t>nd</a:t>
            </a:r>
            <a:r>
              <a:rPr lang="en-US" dirty="0" smtClean="0">
                <a:latin typeface="Futura Bk BT" panose="020B0502020204020303" pitchFamily="34" charset="0"/>
              </a:rPr>
              <a:t> phase of the 1900 16</a:t>
            </a:r>
            <a:r>
              <a:rPr lang="en-US" baseline="30000" dirty="0" smtClean="0">
                <a:latin typeface="Futura Bk BT" panose="020B0502020204020303" pitchFamily="34" charset="0"/>
              </a:rPr>
              <a:t>th</a:t>
            </a:r>
            <a:r>
              <a:rPr lang="en-US" dirty="0" smtClean="0">
                <a:latin typeface="Futura Bk BT" panose="020B0502020204020303" pitchFamily="34" charset="0"/>
              </a:rPr>
              <a:t> Street project serves </a:t>
            </a:r>
            <a:r>
              <a:rPr lang="en-US" dirty="0">
                <a:latin typeface="Futura Bk BT" panose="020B0502020204020303" pitchFamily="34" charset="0"/>
              </a:rPr>
              <a:t>as DaVita’s world headquarters and features a DaVita information center on the first floor along with training rooms and a kidney dialysis training </a:t>
            </a:r>
            <a:r>
              <a:rPr lang="en-US" dirty="0" smtClean="0">
                <a:latin typeface="Futura Bk BT" panose="020B0502020204020303" pitchFamily="34" charset="0"/>
              </a:rPr>
              <a:t>facility. DaVita </a:t>
            </a:r>
            <a:r>
              <a:rPr lang="en-US" dirty="0">
                <a:latin typeface="Futura Bk BT" panose="020B0502020204020303" pitchFamily="34" charset="0"/>
              </a:rPr>
              <a:t>University, 265 parking space, a top floor open air terrace, and </a:t>
            </a:r>
            <a:r>
              <a:rPr lang="en-US" dirty="0" smtClean="0">
                <a:latin typeface="Futura Bk BT" panose="020B0502020204020303" pitchFamily="34" charset="0"/>
              </a:rPr>
              <a:t>teammate cafeteria also included.</a:t>
            </a:r>
            <a:endParaRPr lang="en-US" dirty="0">
              <a:latin typeface="Futura Bk BT" panose="020B0502020204020303" pitchFamily="34" charset="0"/>
            </a:endParaRPr>
          </a:p>
          <a:p>
            <a:pPr marL="285750" lvl="0" indent="-285750">
              <a:buFont typeface="Wingdings" pitchFamily="2" charset="2"/>
              <a:buChar char="§"/>
            </a:pPr>
            <a:r>
              <a:rPr lang="en-US" dirty="0" smtClean="0">
                <a:latin typeface="Futura Bk BT" panose="020B0502020204020303" pitchFamily="34" charset="0"/>
              </a:rPr>
              <a:t>Accommodates </a:t>
            </a:r>
            <a:r>
              <a:rPr lang="en-US" dirty="0">
                <a:latin typeface="Futura Bk BT" panose="020B0502020204020303" pitchFamily="34" charset="0"/>
              </a:rPr>
              <a:t>approximately 950 DaVita </a:t>
            </a:r>
            <a:r>
              <a:rPr lang="en-US" dirty="0" smtClean="0">
                <a:latin typeface="Futura Bk BT" panose="020B0502020204020303" pitchFamily="34" charset="0"/>
              </a:rPr>
              <a:t>teammates</a:t>
            </a:r>
          </a:p>
          <a:p>
            <a:pPr marL="285750" lvl="0" indent="-285750">
              <a:buFont typeface="Wingdings" pitchFamily="2" charset="2"/>
              <a:buChar char="§"/>
            </a:pPr>
            <a:r>
              <a:rPr lang="en-US" dirty="0" smtClean="0">
                <a:latin typeface="Futura Bk BT" panose="020B0502020204020303" pitchFamily="34" charset="0"/>
              </a:rPr>
              <a:t>Achieved LEED - Gold Certification</a:t>
            </a:r>
            <a:endParaRPr lang="en-US" dirty="0">
              <a:latin typeface="Futura Bk BT" panose="020B0502020204020303" pitchFamily="34" charset="0"/>
            </a:endParaRPr>
          </a:p>
          <a:p>
            <a:endParaRPr lang="en-US" dirty="0">
              <a:latin typeface="Futura Bk BT" panose="020B0502020204020303" pitchFamily="34" charset="0"/>
            </a:endParaRP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304800" y="304800"/>
            <a:ext cx="614045" cy="57023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vert="horz" wrap="square" lIns="91440" tIns="45720" rIns="91440" bIns="45720" anchor="t" anchorCtr="0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800" dirty="0">
                <a:ea typeface="Calibri"/>
                <a:cs typeface="Times New Roman"/>
              </a:rPr>
              <a:t>2</a:t>
            </a:r>
            <a:endParaRPr lang="en-US" sz="1100" dirty="0">
              <a:effectLst/>
              <a:ea typeface="Calibri"/>
              <a:cs typeface="Times New Roman"/>
            </a:endParaRPr>
          </a:p>
        </p:txBody>
      </p:sp>
      <p:pic>
        <p:nvPicPr>
          <p:cNvPr id="3074" name="Picture 2" descr="C:\Users\kh20173\AppData\Local\Microsoft\Windows\Temporary Internet Files\Content.Outlook\CAVGTN0D\P106033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62" r="6890"/>
          <a:stretch/>
        </p:blipFill>
        <p:spPr bwMode="auto">
          <a:xfrm>
            <a:off x="4495800" y="1440436"/>
            <a:ext cx="4191000" cy="389356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DUSPAlogocolo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523" y="6019800"/>
            <a:ext cx="759677" cy="762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89" r="71688"/>
          <a:stretch/>
        </p:blipFill>
        <p:spPr>
          <a:xfrm>
            <a:off x="1315192" y="6096000"/>
            <a:ext cx="2588821" cy="76199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97" t="88888" r="-1" b="1"/>
          <a:stretch/>
        </p:blipFill>
        <p:spPr>
          <a:xfrm>
            <a:off x="8585860" y="6096001"/>
            <a:ext cx="558139" cy="76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684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66800" y="304800"/>
            <a:ext cx="3200400" cy="1162050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Futura Bk BT" panose="020B0502020204020303" pitchFamily="34" charset="0"/>
              </a:rPr>
              <a:t>North Wing Building:</a:t>
            </a:r>
            <a:br>
              <a:rPr lang="en-US" sz="2400" dirty="0" smtClean="0">
                <a:latin typeface="Futura Bk BT" panose="020B0502020204020303" pitchFamily="34" charset="0"/>
              </a:rPr>
            </a:br>
            <a:r>
              <a:rPr lang="en-US" sz="2400" dirty="0" smtClean="0">
                <a:latin typeface="Futura Bk BT" panose="020B0502020204020303" pitchFamily="34" charset="0"/>
              </a:rPr>
              <a:t>IMA Financial Plaza</a:t>
            </a:r>
            <a:endParaRPr lang="en-US" sz="2400" dirty="0">
              <a:latin typeface="Futura Bk BT" panose="020B0502020204020303" pitchFamily="34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78524" y="1676400"/>
            <a:ext cx="4417276" cy="4691063"/>
          </a:xfrm>
        </p:spPr>
        <p:txBody>
          <a:bodyPr/>
          <a:lstStyle/>
          <a:p>
            <a:r>
              <a:rPr lang="en-US" dirty="0" smtClean="0">
                <a:latin typeface="Futura Bk BT" panose="020B0502020204020303" pitchFamily="34" charset="0"/>
              </a:rPr>
              <a:t>Developer: 		First Century Development</a:t>
            </a:r>
          </a:p>
          <a:p>
            <a:r>
              <a:rPr lang="en-US" dirty="0" smtClean="0">
                <a:latin typeface="Futura Bk BT" panose="020B0502020204020303" pitchFamily="34" charset="0"/>
              </a:rPr>
              <a:t>Contractor:</a:t>
            </a:r>
            <a:r>
              <a:rPr lang="en-US" dirty="0">
                <a:latin typeface="Futura Bk BT" panose="020B0502020204020303" pitchFamily="34" charset="0"/>
              </a:rPr>
              <a:t>	</a:t>
            </a:r>
            <a:r>
              <a:rPr lang="en-US" dirty="0" smtClean="0">
                <a:latin typeface="Futura Bk BT" panose="020B0502020204020303" pitchFamily="34" charset="0"/>
              </a:rPr>
              <a:t>	</a:t>
            </a:r>
            <a:r>
              <a:rPr lang="en-US" dirty="0" err="1" smtClean="0">
                <a:latin typeface="Futura Bk BT" panose="020B0502020204020303" pitchFamily="34" charset="0"/>
              </a:rPr>
              <a:t>Haselden</a:t>
            </a:r>
            <a:r>
              <a:rPr lang="en-US" dirty="0" smtClean="0">
                <a:latin typeface="Futura Bk BT" panose="020B0502020204020303" pitchFamily="34" charset="0"/>
              </a:rPr>
              <a:t> Construction</a:t>
            </a:r>
          </a:p>
          <a:p>
            <a:r>
              <a:rPr lang="en-US" dirty="0" smtClean="0">
                <a:latin typeface="Futura Bk BT" panose="020B0502020204020303" pitchFamily="34" charset="0"/>
              </a:rPr>
              <a:t>Architect:		Anderson Mason Dale 			Architects</a:t>
            </a:r>
          </a:p>
          <a:p>
            <a:r>
              <a:rPr lang="en-US" dirty="0">
                <a:latin typeface="Futura Bk BT" panose="020B0502020204020303" pitchFamily="34" charset="0"/>
              </a:rPr>
              <a:t>Date Began:	</a:t>
            </a:r>
            <a:r>
              <a:rPr lang="en-US" dirty="0" smtClean="0">
                <a:latin typeface="Futura Bk BT" panose="020B0502020204020303" pitchFamily="34" charset="0"/>
              </a:rPr>
              <a:t>April </a:t>
            </a:r>
            <a:r>
              <a:rPr lang="en-US" dirty="0">
                <a:latin typeface="Futura Bk BT" panose="020B0502020204020303" pitchFamily="34" charset="0"/>
              </a:rPr>
              <a:t>2012</a:t>
            </a:r>
          </a:p>
          <a:p>
            <a:r>
              <a:rPr lang="en-US" dirty="0" smtClean="0">
                <a:latin typeface="Futura Bk BT" panose="020B0502020204020303" pitchFamily="34" charset="0"/>
              </a:rPr>
              <a:t>Date Completed: </a:t>
            </a:r>
            <a:r>
              <a:rPr lang="en-US" dirty="0">
                <a:latin typeface="Futura Bk BT" panose="020B0502020204020303" pitchFamily="34" charset="0"/>
              </a:rPr>
              <a:t>	</a:t>
            </a:r>
            <a:r>
              <a:rPr lang="en-US" dirty="0" smtClean="0">
                <a:latin typeface="Futura Bk BT" panose="020B0502020204020303" pitchFamily="34" charset="0"/>
              </a:rPr>
              <a:t>December </a:t>
            </a:r>
            <a:r>
              <a:rPr lang="en-US" dirty="0">
                <a:latin typeface="Futura Bk BT" panose="020B0502020204020303" pitchFamily="34" charset="0"/>
              </a:rPr>
              <a:t>2013</a:t>
            </a:r>
          </a:p>
          <a:p>
            <a:r>
              <a:rPr lang="en-US" dirty="0">
                <a:latin typeface="Futura Bk BT" panose="020B0502020204020303" pitchFamily="34" charset="0"/>
              </a:rPr>
              <a:t>Square Footage:	112,000 </a:t>
            </a:r>
          </a:p>
          <a:p>
            <a:endParaRPr lang="en-US" dirty="0" smtClean="0">
              <a:latin typeface="Futura Bk BT" panose="020B0502020204020303" pitchFamily="34" charset="0"/>
            </a:endParaRPr>
          </a:p>
          <a:p>
            <a:r>
              <a:rPr lang="en-US" dirty="0" smtClean="0">
                <a:latin typeface="Futura Bk BT" panose="020B0502020204020303" pitchFamily="34" charset="0"/>
              </a:rPr>
              <a:t>Notes</a:t>
            </a:r>
            <a:r>
              <a:rPr lang="en-US" dirty="0">
                <a:latin typeface="Futura Bk BT" panose="020B0502020204020303" pitchFamily="34" charset="0"/>
              </a:rPr>
              <a:t>:			</a:t>
            </a:r>
          </a:p>
          <a:p>
            <a:pPr marL="285750" lvl="0" indent="-285750">
              <a:buFont typeface="Wingdings" pitchFamily="2" charset="2"/>
              <a:buChar char="§"/>
            </a:pPr>
            <a:r>
              <a:rPr lang="en-US" dirty="0">
                <a:latin typeface="Futura Bk BT" panose="020B0502020204020303" pitchFamily="34" charset="0"/>
              </a:rPr>
              <a:t>Five story office building with two parking levels </a:t>
            </a:r>
            <a:r>
              <a:rPr lang="en-US" dirty="0" smtClean="0">
                <a:latin typeface="Futura Bk BT" panose="020B0502020204020303" pitchFamily="34" charset="0"/>
              </a:rPr>
              <a:t>below ground</a:t>
            </a:r>
            <a:endParaRPr lang="en-US" dirty="0">
              <a:latin typeface="Futura Bk BT" panose="020B0502020204020303" pitchFamily="34" charset="0"/>
            </a:endParaRPr>
          </a:p>
          <a:p>
            <a:pPr marL="285750" lvl="0" indent="-285750">
              <a:buFont typeface="Wingdings" pitchFamily="2" charset="2"/>
              <a:buChar char="§"/>
            </a:pPr>
            <a:r>
              <a:rPr lang="en-US" dirty="0">
                <a:latin typeface="Futura Bk BT" panose="020B0502020204020303" pitchFamily="34" charset="0"/>
              </a:rPr>
              <a:t>Retail and restaurants </a:t>
            </a:r>
            <a:r>
              <a:rPr lang="en-US" dirty="0" smtClean="0">
                <a:latin typeface="Futura Bk BT" panose="020B0502020204020303" pitchFamily="34" charset="0"/>
              </a:rPr>
              <a:t>operating on the ground </a:t>
            </a:r>
            <a:r>
              <a:rPr lang="en-US" dirty="0">
                <a:latin typeface="Futura Bk BT" panose="020B0502020204020303" pitchFamily="34" charset="0"/>
              </a:rPr>
              <a:t>floor</a:t>
            </a:r>
          </a:p>
          <a:p>
            <a:pPr marL="285750" lvl="0" indent="-285750">
              <a:buFont typeface="Wingdings" pitchFamily="2" charset="2"/>
              <a:buChar char="§"/>
            </a:pPr>
            <a:r>
              <a:rPr lang="en-US" dirty="0">
                <a:latin typeface="Futura Bk BT" panose="020B0502020204020303" pitchFamily="34" charset="0"/>
              </a:rPr>
              <a:t>IMA Financial Group Inc. corporate office space will be on the upper four levels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dirty="0">
                <a:latin typeface="Futura Bk BT" panose="020B0502020204020303" pitchFamily="34" charset="0"/>
              </a:rPr>
              <a:t>Pursuing LEED </a:t>
            </a:r>
            <a:r>
              <a:rPr lang="en-US" dirty="0" smtClean="0">
                <a:latin typeface="Futura Bk BT" panose="020B0502020204020303" pitchFamily="34" charset="0"/>
              </a:rPr>
              <a:t>- Gold Certification</a:t>
            </a:r>
          </a:p>
          <a:p>
            <a:pPr marL="285750" indent="-285750">
              <a:buFont typeface="Wingdings" pitchFamily="2" charset="2"/>
              <a:buChar char="§"/>
            </a:pPr>
            <a:endParaRPr lang="en-US" dirty="0">
              <a:latin typeface="Futura Bk BT" panose="020B0502020204020303" pitchFamily="34" charset="0"/>
            </a:endParaRPr>
          </a:p>
        </p:txBody>
      </p:sp>
      <p:pic>
        <p:nvPicPr>
          <p:cNvPr id="7" name="Picture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09365" y="533400"/>
            <a:ext cx="4116270" cy="2743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9" name="Picture 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09366" y="3615000"/>
            <a:ext cx="4116268" cy="2743199"/>
          </a:xfrm>
          <a:prstGeom prst="rect">
            <a:avLst/>
          </a:prstGeom>
          <a:noFill/>
          <a:ln>
            <a:solidFill>
              <a:schemeClr val="tx1"/>
            </a:solidFill>
          </a:ln>
          <a:extLst/>
        </p:spPr>
      </p:pic>
      <p:pic>
        <p:nvPicPr>
          <p:cNvPr id="8" name="Picture 7" descr="DUSPAlogocolo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523" y="6019800"/>
            <a:ext cx="759677" cy="762000"/>
          </a:xfrm>
          <a:prstGeom prst="rect">
            <a:avLst/>
          </a:prstGeom>
        </p:spPr>
      </p:pic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304800" y="304800"/>
            <a:ext cx="614045" cy="57023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vert="horz" wrap="square" lIns="91440" tIns="45720" rIns="91440" bIns="45720" anchor="t" anchorCtr="0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800" dirty="0" smtClean="0">
                <a:ea typeface="Calibri"/>
                <a:cs typeface="Times New Roman"/>
              </a:rPr>
              <a:t>3</a:t>
            </a:r>
            <a:endParaRPr lang="en-US" sz="1100" dirty="0">
              <a:effectLst/>
              <a:ea typeface="Calibri"/>
              <a:cs typeface="Times New Roman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89" r="71688"/>
          <a:stretch/>
        </p:blipFill>
        <p:spPr>
          <a:xfrm>
            <a:off x="1315192" y="6096000"/>
            <a:ext cx="2588821" cy="76199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97" t="88888" r="-1" b="1"/>
          <a:stretch/>
        </p:blipFill>
        <p:spPr>
          <a:xfrm>
            <a:off x="8585860" y="6096001"/>
            <a:ext cx="558139" cy="76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713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 smtClean="0">
              <a:latin typeface="Futura Bk BT" panose="020B0502020204020303" pitchFamily="34" charset="0"/>
            </a:endParaRPr>
          </a:p>
        </p:txBody>
      </p:sp>
      <p:sp>
        <p:nvSpPr>
          <p:cNvPr id="4099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>
              <a:latin typeface="Futura Bk BT" panose="020B0502020204020303" pitchFamily="34" charset="0"/>
            </a:endParaRPr>
          </a:p>
        </p:txBody>
      </p:sp>
      <p:sp>
        <p:nvSpPr>
          <p:cNvPr id="4100" name="TextBox 24"/>
          <p:cNvSpPr txBox="1">
            <a:spLocks noChangeArrowheads="1"/>
          </p:cNvSpPr>
          <p:nvPr/>
        </p:nvSpPr>
        <p:spPr bwMode="auto">
          <a:xfrm>
            <a:off x="4267200" y="381000"/>
            <a:ext cx="4419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dirty="0">
                <a:latin typeface="Futura Bk BT" panose="020B0502020204020303" pitchFamily="34" charset="0"/>
              </a:rPr>
              <a:t>Denver’s Central Platte Valley Rail Yards</a:t>
            </a:r>
          </a:p>
        </p:txBody>
      </p:sp>
      <p:pic>
        <p:nvPicPr>
          <p:cNvPr id="4101" name="Picture 2" descr="001 RH-13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473075"/>
            <a:ext cx="83820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Straight Connector 10"/>
          <p:cNvCxnSpPr/>
          <p:nvPr/>
        </p:nvCxnSpPr>
        <p:spPr>
          <a:xfrm>
            <a:off x="381000" y="3048000"/>
            <a:ext cx="6553200" cy="1524000"/>
          </a:xfrm>
          <a:prstGeom prst="line">
            <a:avLst/>
          </a:prstGeom>
          <a:ln w="66675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381000" y="4343400"/>
            <a:ext cx="6248400" cy="1371600"/>
          </a:xfrm>
          <a:prstGeom prst="straightConnector1">
            <a:avLst/>
          </a:prstGeom>
          <a:ln w="63500">
            <a:solidFill>
              <a:srgbClr val="0070C0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Down Arrow 12"/>
          <p:cNvSpPr/>
          <p:nvPr/>
        </p:nvSpPr>
        <p:spPr>
          <a:xfrm rot="1618117">
            <a:off x="2794000" y="3259138"/>
            <a:ext cx="517525" cy="1022350"/>
          </a:xfrm>
          <a:prstGeom prst="down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Futura Bk BT" panose="020B0502020204020303" pitchFamily="34" charset="0"/>
            </a:endParaRPr>
          </a:p>
        </p:txBody>
      </p:sp>
      <p:sp>
        <p:nvSpPr>
          <p:cNvPr id="14" name="Down Arrow 13"/>
          <p:cNvSpPr/>
          <p:nvPr/>
        </p:nvSpPr>
        <p:spPr>
          <a:xfrm rot="16851925">
            <a:off x="4864100" y="830263"/>
            <a:ext cx="517525" cy="1022350"/>
          </a:xfrm>
          <a:prstGeom prst="down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Futura Bk BT" panose="020B0502020204020303" pitchFamily="34" charset="0"/>
            </a:endParaRPr>
          </a:p>
        </p:txBody>
      </p:sp>
      <p:sp>
        <p:nvSpPr>
          <p:cNvPr id="15" name="Down Arrow 14"/>
          <p:cNvSpPr/>
          <p:nvPr/>
        </p:nvSpPr>
        <p:spPr>
          <a:xfrm rot="16899115">
            <a:off x="1319212" y="4084638"/>
            <a:ext cx="517525" cy="1022350"/>
          </a:xfrm>
          <a:prstGeom prst="down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Futura Bk BT" panose="020B0502020204020303" pitchFamily="34" charset="0"/>
            </a:endParaRPr>
          </a:p>
        </p:txBody>
      </p:sp>
      <p:sp>
        <p:nvSpPr>
          <p:cNvPr id="18" name="Down Arrow 17"/>
          <p:cNvSpPr/>
          <p:nvPr/>
        </p:nvSpPr>
        <p:spPr>
          <a:xfrm rot="16881950">
            <a:off x="4227512" y="3506788"/>
            <a:ext cx="517525" cy="1022350"/>
          </a:xfrm>
          <a:prstGeom prst="down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Futura Bk BT" panose="020B0502020204020303" pitchFamily="34" charset="0"/>
            </a:endParaRPr>
          </a:p>
        </p:txBody>
      </p:sp>
      <p:sp>
        <p:nvSpPr>
          <p:cNvPr id="4108" name="TextBox 15"/>
          <p:cNvSpPr txBox="1">
            <a:spLocks noChangeArrowheads="1"/>
          </p:cNvSpPr>
          <p:nvPr/>
        </p:nvSpPr>
        <p:spPr bwMode="auto">
          <a:xfrm rot="533195">
            <a:off x="3751263" y="3835400"/>
            <a:ext cx="13335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800" b="1" dirty="0">
                <a:solidFill>
                  <a:schemeClr val="bg1"/>
                </a:solidFill>
                <a:latin typeface="Futura Bk BT" panose="020B0502020204020303" pitchFamily="34" charset="0"/>
                <a:cs typeface="Calibri" pitchFamily="34" charset="0"/>
              </a:rPr>
              <a:t>REMOVAL OF 16</a:t>
            </a:r>
            <a:r>
              <a:rPr lang="en-US" sz="800" b="1" baseline="30000" dirty="0">
                <a:solidFill>
                  <a:schemeClr val="bg1"/>
                </a:solidFill>
                <a:latin typeface="Futura Bk BT" panose="020B0502020204020303" pitchFamily="34" charset="0"/>
                <a:cs typeface="Calibri" pitchFamily="34" charset="0"/>
              </a:rPr>
              <a:t>TH</a:t>
            </a:r>
            <a:r>
              <a:rPr lang="en-US" sz="800" b="1" dirty="0">
                <a:solidFill>
                  <a:schemeClr val="bg1"/>
                </a:solidFill>
                <a:latin typeface="Futura Bk BT" panose="020B0502020204020303" pitchFamily="34" charset="0"/>
                <a:cs typeface="Calibri" pitchFamily="34" charset="0"/>
              </a:rPr>
              <a:t> </a:t>
            </a:r>
          </a:p>
          <a:p>
            <a:pPr algn="ctr"/>
            <a:r>
              <a:rPr lang="en-US" sz="800" b="1" dirty="0">
                <a:solidFill>
                  <a:schemeClr val="bg1"/>
                </a:solidFill>
                <a:latin typeface="Futura Bk BT" panose="020B0502020204020303" pitchFamily="34" charset="0"/>
                <a:cs typeface="Calibri" pitchFamily="34" charset="0"/>
              </a:rPr>
              <a:t>STREET VIADUCT</a:t>
            </a:r>
          </a:p>
        </p:txBody>
      </p:sp>
      <p:sp>
        <p:nvSpPr>
          <p:cNvPr id="24" name="5-Point Star 23"/>
          <p:cNvSpPr/>
          <p:nvPr/>
        </p:nvSpPr>
        <p:spPr>
          <a:xfrm>
            <a:off x="5943600" y="3276600"/>
            <a:ext cx="152400" cy="15240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Futura Bk BT" panose="020B0502020204020303" pitchFamily="34" charset="0"/>
            </a:endParaRPr>
          </a:p>
        </p:txBody>
      </p:sp>
      <p:sp>
        <p:nvSpPr>
          <p:cNvPr id="4110" name="TextBox 25"/>
          <p:cNvSpPr txBox="1">
            <a:spLocks noChangeArrowheads="1"/>
          </p:cNvSpPr>
          <p:nvPr/>
        </p:nvSpPr>
        <p:spPr bwMode="auto">
          <a:xfrm>
            <a:off x="5715000" y="3425825"/>
            <a:ext cx="6096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  <a:latin typeface="Futura Bk BT" panose="020B0502020204020303" pitchFamily="34" charset="0"/>
              </a:rPr>
              <a:t>DUS</a:t>
            </a:r>
          </a:p>
        </p:txBody>
      </p:sp>
      <p:sp>
        <p:nvSpPr>
          <p:cNvPr id="4111" name="TextBox 27"/>
          <p:cNvSpPr txBox="1">
            <a:spLocks noChangeArrowheads="1"/>
          </p:cNvSpPr>
          <p:nvPr/>
        </p:nvSpPr>
        <p:spPr bwMode="auto">
          <a:xfrm rot="687669">
            <a:off x="858838" y="4410075"/>
            <a:ext cx="13335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800" b="1" dirty="0">
                <a:solidFill>
                  <a:schemeClr val="bg1"/>
                </a:solidFill>
                <a:latin typeface="Futura Bk BT" panose="020B0502020204020303" pitchFamily="34" charset="0"/>
                <a:cs typeface="Calibri" pitchFamily="34" charset="0"/>
              </a:rPr>
              <a:t>NEW 15</a:t>
            </a:r>
            <a:r>
              <a:rPr lang="en-US" sz="800" b="1" baseline="30000" dirty="0">
                <a:solidFill>
                  <a:schemeClr val="bg1"/>
                </a:solidFill>
                <a:latin typeface="Futura Bk BT" panose="020B0502020204020303" pitchFamily="34" charset="0"/>
                <a:cs typeface="Calibri" pitchFamily="34" charset="0"/>
              </a:rPr>
              <a:t>TH</a:t>
            </a:r>
            <a:r>
              <a:rPr lang="en-US" sz="800" b="1" dirty="0">
                <a:solidFill>
                  <a:schemeClr val="bg1"/>
                </a:solidFill>
                <a:latin typeface="Futura Bk BT" panose="020B0502020204020303" pitchFamily="34" charset="0"/>
                <a:cs typeface="Calibri" pitchFamily="34" charset="0"/>
              </a:rPr>
              <a:t> STREET </a:t>
            </a:r>
          </a:p>
          <a:p>
            <a:pPr algn="ctr"/>
            <a:r>
              <a:rPr lang="en-US" sz="800" b="1" dirty="0">
                <a:solidFill>
                  <a:schemeClr val="bg1"/>
                </a:solidFill>
                <a:latin typeface="Futura Bk BT" panose="020B0502020204020303" pitchFamily="34" charset="0"/>
                <a:cs typeface="Calibri" pitchFamily="34" charset="0"/>
              </a:rPr>
              <a:t>AND UNDERPASS</a:t>
            </a:r>
          </a:p>
        </p:txBody>
      </p:sp>
      <p:sp>
        <p:nvSpPr>
          <p:cNvPr id="4112" name="TextBox 29"/>
          <p:cNvSpPr txBox="1">
            <a:spLocks noChangeArrowheads="1"/>
          </p:cNvSpPr>
          <p:nvPr/>
        </p:nvSpPr>
        <p:spPr bwMode="auto">
          <a:xfrm>
            <a:off x="3962400" y="163513"/>
            <a:ext cx="48768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dirty="0">
                <a:latin typeface="Futura Bk BT" panose="020B0502020204020303" pitchFamily="34" charset="0"/>
              </a:rPr>
              <a:t>Denver’s Central Platte Valley: Late 1980s</a:t>
            </a:r>
          </a:p>
        </p:txBody>
      </p:sp>
      <p:cxnSp>
        <p:nvCxnSpPr>
          <p:cNvPr id="32" name="Straight Connector 31"/>
          <p:cNvCxnSpPr/>
          <p:nvPr/>
        </p:nvCxnSpPr>
        <p:spPr>
          <a:xfrm>
            <a:off x="381000" y="519113"/>
            <a:ext cx="8382000" cy="1462087"/>
          </a:xfrm>
          <a:prstGeom prst="line">
            <a:avLst/>
          </a:pr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14" name="TextBox 19"/>
          <p:cNvSpPr txBox="1">
            <a:spLocks noChangeArrowheads="1"/>
          </p:cNvSpPr>
          <p:nvPr/>
        </p:nvSpPr>
        <p:spPr bwMode="auto">
          <a:xfrm rot="539817">
            <a:off x="4360863" y="1168400"/>
            <a:ext cx="133508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800" b="1" dirty="0">
                <a:solidFill>
                  <a:schemeClr val="bg1"/>
                </a:solidFill>
                <a:latin typeface="Futura Bk BT" panose="020B0502020204020303" pitchFamily="34" charset="0"/>
                <a:cs typeface="Calibri" pitchFamily="34" charset="0"/>
              </a:rPr>
              <a:t>NEW 20</a:t>
            </a:r>
            <a:r>
              <a:rPr lang="en-US" sz="800" b="1" baseline="30000" dirty="0">
                <a:solidFill>
                  <a:schemeClr val="bg1"/>
                </a:solidFill>
                <a:latin typeface="Futura Bk BT" panose="020B0502020204020303" pitchFamily="34" charset="0"/>
                <a:cs typeface="Calibri" pitchFamily="34" charset="0"/>
              </a:rPr>
              <a:t>TH</a:t>
            </a:r>
            <a:r>
              <a:rPr lang="en-US" sz="800" b="1" dirty="0">
                <a:solidFill>
                  <a:schemeClr val="bg1"/>
                </a:solidFill>
                <a:latin typeface="Futura Bk BT" panose="020B0502020204020303" pitchFamily="34" charset="0"/>
                <a:cs typeface="Calibri" pitchFamily="34" charset="0"/>
              </a:rPr>
              <a:t> STREET</a:t>
            </a:r>
          </a:p>
          <a:p>
            <a:pPr algn="ctr"/>
            <a:r>
              <a:rPr lang="en-US" sz="800" b="1" dirty="0">
                <a:solidFill>
                  <a:schemeClr val="bg1"/>
                </a:solidFill>
                <a:latin typeface="Futura Bk BT" panose="020B0502020204020303" pitchFamily="34" charset="0"/>
                <a:cs typeface="Calibri" pitchFamily="34" charset="0"/>
              </a:rPr>
              <a:t>OVERPASS</a:t>
            </a:r>
          </a:p>
        </p:txBody>
      </p:sp>
      <p:sp>
        <p:nvSpPr>
          <p:cNvPr id="38" name="Freeform 37"/>
          <p:cNvSpPr/>
          <p:nvPr/>
        </p:nvSpPr>
        <p:spPr>
          <a:xfrm>
            <a:off x="1600200" y="487363"/>
            <a:ext cx="2006600" cy="5837237"/>
          </a:xfrm>
          <a:custGeom>
            <a:avLst/>
            <a:gdLst>
              <a:gd name="connsiteX0" fmla="*/ 1764145 w 2005830"/>
              <a:gd name="connsiteY0" fmla="*/ 0 h 5837382"/>
              <a:gd name="connsiteX1" fmla="*/ 1662545 w 2005830"/>
              <a:gd name="connsiteY1" fmla="*/ 138546 h 5837382"/>
              <a:gd name="connsiteX2" fmla="*/ 1588654 w 2005830"/>
              <a:gd name="connsiteY2" fmla="*/ 304800 h 5837382"/>
              <a:gd name="connsiteX3" fmla="*/ 1588654 w 2005830"/>
              <a:gd name="connsiteY3" fmla="*/ 480291 h 5837382"/>
              <a:gd name="connsiteX4" fmla="*/ 1625600 w 2005830"/>
              <a:gd name="connsiteY4" fmla="*/ 674255 h 5837382"/>
              <a:gd name="connsiteX5" fmla="*/ 1810327 w 2005830"/>
              <a:gd name="connsiteY5" fmla="*/ 1348509 h 5837382"/>
              <a:gd name="connsiteX6" fmla="*/ 1930400 w 2005830"/>
              <a:gd name="connsiteY6" fmla="*/ 1782618 h 5837382"/>
              <a:gd name="connsiteX7" fmla="*/ 1995054 w 2005830"/>
              <a:gd name="connsiteY7" fmla="*/ 2124364 h 5837382"/>
              <a:gd name="connsiteX8" fmla="*/ 1976582 w 2005830"/>
              <a:gd name="connsiteY8" fmla="*/ 2373746 h 5837382"/>
              <a:gd name="connsiteX9" fmla="*/ 1819564 w 2005830"/>
              <a:gd name="connsiteY9" fmla="*/ 2669309 h 5837382"/>
              <a:gd name="connsiteX10" fmla="*/ 1579418 w 2005830"/>
              <a:gd name="connsiteY10" fmla="*/ 3084946 h 5837382"/>
              <a:gd name="connsiteX11" fmla="*/ 1330036 w 2005830"/>
              <a:gd name="connsiteY11" fmla="*/ 3583709 h 5837382"/>
              <a:gd name="connsiteX12" fmla="*/ 1099127 w 2005830"/>
              <a:gd name="connsiteY12" fmla="*/ 3990109 h 5837382"/>
              <a:gd name="connsiteX13" fmla="*/ 0 w 2005830"/>
              <a:gd name="connsiteY13" fmla="*/ 5837382 h 5837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005830" h="5837382">
                <a:moveTo>
                  <a:pt x="1764145" y="0"/>
                </a:moveTo>
                <a:cubicBezTo>
                  <a:pt x="1727969" y="43873"/>
                  <a:pt x="1691793" y="87746"/>
                  <a:pt x="1662545" y="138546"/>
                </a:cubicBezTo>
                <a:cubicBezTo>
                  <a:pt x="1633297" y="189346"/>
                  <a:pt x="1600969" y="247842"/>
                  <a:pt x="1588654" y="304800"/>
                </a:cubicBezTo>
                <a:cubicBezTo>
                  <a:pt x="1576339" y="361758"/>
                  <a:pt x="1582496" y="418715"/>
                  <a:pt x="1588654" y="480291"/>
                </a:cubicBezTo>
                <a:cubicBezTo>
                  <a:pt x="1594812" y="541867"/>
                  <a:pt x="1588655" y="529552"/>
                  <a:pt x="1625600" y="674255"/>
                </a:cubicBezTo>
                <a:cubicBezTo>
                  <a:pt x="1662545" y="818958"/>
                  <a:pt x="1759527" y="1163782"/>
                  <a:pt x="1810327" y="1348509"/>
                </a:cubicBezTo>
                <a:cubicBezTo>
                  <a:pt x="1861127" y="1533236"/>
                  <a:pt x="1899612" y="1653309"/>
                  <a:pt x="1930400" y="1782618"/>
                </a:cubicBezTo>
                <a:cubicBezTo>
                  <a:pt x="1961188" y="1911927"/>
                  <a:pt x="1987357" y="2025843"/>
                  <a:pt x="1995054" y="2124364"/>
                </a:cubicBezTo>
                <a:cubicBezTo>
                  <a:pt x="2002751" y="2222885"/>
                  <a:pt x="2005830" y="2282922"/>
                  <a:pt x="1976582" y="2373746"/>
                </a:cubicBezTo>
                <a:cubicBezTo>
                  <a:pt x="1947334" y="2464570"/>
                  <a:pt x="1885758" y="2550776"/>
                  <a:pt x="1819564" y="2669309"/>
                </a:cubicBezTo>
                <a:cubicBezTo>
                  <a:pt x="1753370" y="2787842"/>
                  <a:pt x="1661006" y="2932546"/>
                  <a:pt x="1579418" y="3084946"/>
                </a:cubicBezTo>
                <a:cubicBezTo>
                  <a:pt x="1497830" y="3237346"/>
                  <a:pt x="1410085" y="3432848"/>
                  <a:pt x="1330036" y="3583709"/>
                </a:cubicBezTo>
                <a:cubicBezTo>
                  <a:pt x="1249987" y="3734570"/>
                  <a:pt x="1320800" y="3614497"/>
                  <a:pt x="1099127" y="3990109"/>
                </a:cubicBezTo>
                <a:cubicBezTo>
                  <a:pt x="877454" y="4365721"/>
                  <a:pt x="438727" y="5101551"/>
                  <a:pt x="0" y="5837382"/>
                </a:cubicBezTo>
              </a:path>
            </a:pathLst>
          </a:cu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Futura Bk BT" panose="020B0502020204020303" pitchFamily="34" charset="0"/>
            </a:endParaRPr>
          </a:p>
        </p:txBody>
      </p:sp>
      <p:sp>
        <p:nvSpPr>
          <p:cNvPr id="4116" name="TextBox 28"/>
          <p:cNvSpPr txBox="1">
            <a:spLocks noChangeArrowheads="1"/>
          </p:cNvSpPr>
          <p:nvPr/>
        </p:nvSpPr>
        <p:spPr bwMode="auto">
          <a:xfrm rot="-3832181">
            <a:off x="2468563" y="3476625"/>
            <a:ext cx="1335088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800" b="1" dirty="0">
                <a:solidFill>
                  <a:schemeClr val="bg1"/>
                </a:solidFill>
                <a:latin typeface="Futura Bk BT" panose="020B0502020204020303" pitchFamily="34" charset="0"/>
                <a:cs typeface="Calibri" pitchFamily="34" charset="0"/>
              </a:rPr>
              <a:t>NEW TRAIN </a:t>
            </a:r>
          </a:p>
          <a:p>
            <a:pPr algn="ctr"/>
            <a:r>
              <a:rPr lang="en-US" sz="800" b="1" dirty="0">
                <a:solidFill>
                  <a:schemeClr val="bg1"/>
                </a:solidFill>
                <a:latin typeface="Futura Bk BT" panose="020B0502020204020303" pitchFamily="34" charset="0"/>
                <a:cs typeface="Calibri" pitchFamily="34" charset="0"/>
              </a:rPr>
              <a:t>CML</a:t>
            </a:r>
          </a:p>
        </p:txBody>
      </p:sp>
      <p:sp>
        <p:nvSpPr>
          <p:cNvPr id="43" name="Freeform 42"/>
          <p:cNvSpPr/>
          <p:nvPr/>
        </p:nvSpPr>
        <p:spPr>
          <a:xfrm>
            <a:off x="5983288" y="1905000"/>
            <a:ext cx="2779712" cy="4424363"/>
          </a:xfrm>
          <a:custGeom>
            <a:avLst/>
            <a:gdLst>
              <a:gd name="connsiteX0" fmla="*/ 2770909 w 2780145"/>
              <a:gd name="connsiteY0" fmla="*/ 46182 h 4424218"/>
              <a:gd name="connsiteX1" fmla="*/ 877454 w 2780145"/>
              <a:gd name="connsiteY1" fmla="*/ 0 h 4424218"/>
              <a:gd name="connsiteX2" fmla="*/ 0 w 2780145"/>
              <a:gd name="connsiteY2" fmla="*/ 4414982 h 4424218"/>
              <a:gd name="connsiteX3" fmla="*/ 2780145 w 2780145"/>
              <a:gd name="connsiteY3" fmla="*/ 4424218 h 4424218"/>
              <a:gd name="connsiteX4" fmla="*/ 2770909 w 2780145"/>
              <a:gd name="connsiteY4" fmla="*/ 46182 h 4424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80145" h="4424218">
                <a:moveTo>
                  <a:pt x="2770909" y="46182"/>
                </a:moveTo>
                <a:lnTo>
                  <a:pt x="877454" y="0"/>
                </a:lnTo>
                <a:lnTo>
                  <a:pt x="0" y="4414982"/>
                </a:lnTo>
                <a:lnTo>
                  <a:pt x="2780145" y="4424218"/>
                </a:lnTo>
                <a:cubicBezTo>
                  <a:pt x="2777066" y="2961794"/>
                  <a:pt x="2773988" y="1499370"/>
                  <a:pt x="2770909" y="46182"/>
                </a:cubicBezTo>
                <a:close/>
              </a:path>
            </a:pathLst>
          </a:custGeom>
          <a:solidFill>
            <a:srgbClr val="0070C0">
              <a:alpha val="49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Futura Bk BT" panose="020B0502020204020303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934200" y="2819400"/>
            <a:ext cx="1143000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600" b="1" dirty="0">
                <a:solidFill>
                  <a:schemeClr val="bg1">
                    <a:lumMod val="95000"/>
                  </a:schemeClr>
                </a:solidFill>
                <a:latin typeface="Futura Bk BT" panose="020B0502020204020303" pitchFamily="34" charset="0"/>
              </a:rPr>
              <a:t>LODO Historic District</a:t>
            </a: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89" r="71688"/>
          <a:stretch/>
        </p:blipFill>
        <p:spPr>
          <a:xfrm>
            <a:off x="1" y="6340474"/>
            <a:ext cx="1828799" cy="517525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97" t="88888" r="-1" b="1"/>
          <a:stretch/>
        </p:blipFill>
        <p:spPr>
          <a:xfrm>
            <a:off x="8749719" y="6340473"/>
            <a:ext cx="394281" cy="5175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66800" y="304800"/>
            <a:ext cx="3200400" cy="1162050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Futura Bk BT" panose="020B0502020204020303" pitchFamily="34" charset="0"/>
              </a:rPr>
              <a:t>Cadence Apartments</a:t>
            </a:r>
            <a:endParaRPr lang="en-US" sz="2400" dirty="0">
              <a:latin typeface="Futura Bk BT" panose="020B0502020204020303" pitchFamily="34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469867" y="1676400"/>
            <a:ext cx="3810000" cy="4691063"/>
          </a:xfrm>
        </p:spPr>
        <p:txBody>
          <a:bodyPr/>
          <a:lstStyle/>
          <a:p>
            <a:r>
              <a:rPr lang="en-US" dirty="0" smtClean="0">
                <a:latin typeface="Futura Bk BT" panose="020B0502020204020303" pitchFamily="34" charset="0"/>
              </a:rPr>
              <a:t>Developer: 		</a:t>
            </a:r>
            <a:r>
              <a:rPr lang="en-US" dirty="0" err="1" smtClean="0">
                <a:latin typeface="Futura Bk BT" panose="020B0502020204020303" pitchFamily="34" charset="0"/>
              </a:rPr>
              <a:t>Zocalo</a:t>
            </a:r>
            <a:r>
              <a:rPr lang="en-US" dirty="0" smtClean="0">
                <a:latin typeface="Futura Bk BT" panose="020B0502020204020303" pitchFamily="34" charset="0"/>
              </a:rPr>
              <a:t> Community 		Development</a:t>
            </a:r>
          </a:p>
          <a:p>
            <a:r>
              <a:rPr lang="en-US" dirty="0">
                <a:latin typeface="Futura Bk BT" panose="020B0502020204020303" pitchFamily="34" charset="0"/>
              </a:rPr>
              <a:t>C</a:t>
            </a:r>
            <a:r>
              <a:rPr lang="en-US" dirty="0" smtClean="0">
                <a:latin typeface="Futura Bk BT" panose="020B0502020204020303" pitchFamily="34" charset="0"/>
              </a:rPr>
              <a:t>ontractor: 	GE Johnson</a:t>
            </a:r>
          </a:p>
          <a:p>
            <a:r>
              <a:rPr lang="en-US" dirty="0" smtClean="0">
                <a:latin typeface="Futura Bk BT" panose="020B0502020204020303" pitchFamily="34" charset="0"/>
              </a:rPr>
              <a:t>Architect:		JG Architects</a:t>
            </a:r>
          </a:p>
          <a:p>
            <a:r>
              <a:rPr lang="en-US" dirty="0">
                <a:latin typeface="Futura Bk BT" panose="020B0502020204020303" pitchFamily="34" charset="0"/>
              </a:rPr>
              <a:t>Date Began:	</a:t>
            </a:r>
            <a:r>
              <a:rPr lang="en-US" dirty="0" smtClean="0">
                <a:latin typeface="Futura Bk BT" panose="020B0502020204020303" pitchFamily="34" charset="0"/>
              </a:rPr>
              <a:t>May </a:t>
            </a:r>
            <a:r>
              <a:rPr lang="en-US" dirty="0">
                <a:latin typeface="Futura Bk BT" panose="020B0502020204020303" pitchFamily="34" charset="0"/>
              </a:rPr>
              <a:t>2012	</a:t>
            </a:r>
            <a:endParaRPr lang="en-US" dirty="0" smtClean="0">
              <a:latin typeface="Futura Bk BT" panose="020B0502020204020303" pitchFamily="34" charset="0"/>
            </a:endParaRPr>
          </a:p>
          <a:p>
            <a:r>
              <a:rPr lang="en-US" dirty="0" smtClean="0">
                <a:latin typeface="Futura Bk BT" panose="020B0502020204020303" pitchFamily="34" charset="0"/>
              </a:rPr>
              <a:t>Date Completed: </a:t>
            </a:r>
            <a:r>
              <a:rPr lang="en-US" dirty="0">
                <a:latin typeface="Futura Bk BT" panose="020B0502020204020303" pitchFamily="34" charset="0"/>
              </a:rPr>
              <a:t>	</a:t>
            </a:r>
            <a:r>
              <a:rPr lang="en-US" dirty="0" smtClean="0">
                <a:latin typeface="Futura Bk BT" panose="020B0502020204020303" pitchFamily="34" charset="0"/>
              </a:rPr>
              <a:t>January 2014</a:t>
            </a:r>
            <a:endParaRPr lang="en-US" dirty="0">
              <a:latin typeface="Futura Bk BT" panose="020B0502020204020303" pitchFamily="34" charset="0"/>
            </a:endParaRPr>
          </a:p>
          <a:p>
            <a:r>
              <a:rPr lang="en-US" dirty="0">
                <a:latin typeface="Futura Bk BT" panose="020B0502020204020303" pitchFamily="34" charset="0"/>
              </a:rPr>
              <a:t>Square Footage:	</a:t>
            </a:r>
            <a:r>
              <a:rPr lang="en-US" dirty="0" smtClean="0">
                <a:latin typeface="Futura Bk BT" panose="020B0502020204020303" pitchFamily="34" charset="0"/>
              </a:rPr>
              <a:t>8,000 SF Retail</a:t>
            </a:r>
          </a:p>
          <a:p>
            <a:r>
              <a:rPr lang="en-US" dirty="0">
                <a:latin typeface="Futura Bk BT" panose="020B0502020204020303" pitchFamily="34" charset="0"/>
              </a:rPr>
              <a:t>	</a:t>
            </a:r>
            <a:r>
              <a:rPr lang="en-US" dirty="0" smtClean="0">
                <a:latin typeface="Futura Bk BT" panose="020B0502020204020303" pitchFamily="34" charset="0"/>
              </a:rPr>
              <a:t>	219 Unit Apartment</a:t>
            </a:r>
            <a:endParaRPr lang="en-US" dirty="0">
              <a:latin typeface="Futura Bk BT" panose="020B0502020204020303" pitchFamily="34" charset="0"/>
            </a:endParaRPr>
          </a:p>
          <a:p>
            <a:endParaRPr lang="en-US" dirty="0" smtClean="0">
              <a:latin typeface="Futura Bk BT" panose="020B0502020204020303" pitchFamily="34" charset="0"/>
            </a:endParaRPr>
          </a:p>
          <a:p>
            <a:r>
              <a:rPr lang="en-US" dirty="0" smtClean="0">
                <a:latin typeface="Futura Bk BT" panose="020B0502020204020303" pitchFamily="34" charset="0"/>
              </a:rPr>
              <a:t>Notes</a:t>
            </a:r>
            <a:r>
              <a:rPr lang="en-US" dirty="0">
                <a:latin typeface="Futura Bk BT" panose="020B0502020204020303" pitchFamily="34" charset="0"/>
              </a:rPr>
              <a:t>:			</a:t>
            </a:r>
          </a:p>
          <a:p>
            <a:pPr marL="285750" lvl="0" indent="-285750">
              <a:buFont typeface="Wingdings" pitchFamily="2" charset="2"/>
              <a:buChar char="§"/>
            </a:pPr>
            <a:r>
              <a:rPr lang="en-US" dirty="0">
                <a:latin typeface="Futura Bk BT" panose="020B0502020204020303" pitchFamily="34" charset="0"/>
              </a:rPr>
              <a:t>Thirteen story apartment building containing 219 apartments </a:t>
            </a:r>
          </a:p>
          <a:p>
            <a:pPr marL="285750" lvl="0" indent="-285750">
              <a:buFont typeface="Wingdings" pitchFamily="2" charset="2"/>
              <a:buChar char="§"/>
            </a:pPr>
            <a:r>
              <a:rPr lang="en-US" dirty="0">
                <a:latin typeface="Futura Bk BT" panose="020B0502020204020303" pitchFamily="34" charset="0"/>
              </a:rPr>
              <a:t>Includes a parking garage and 8,000 SF of retail on the ground level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dirty="0">
                <a:latin typeface="Futura Bk BT" panose="020B0502020204020303" pitchFamily="34" charset="0"/>
              </a:rPr>
              <a:t>Pursuing LEED Gold </a:t>
            </a:r>
            <a:r>
              <a:rPr lang="en-US" dirty="0" smtClean="0">
                <a:latin typeface="Futura Bk BT" panose="020B0502020204020303" pitchFamily="34" charset="0"/>
              </a:rPr>
              <a:t>Certification</a:t>
            </a:r>
          </a:p>
          <a:p>
            <a:pPr marL="285750" indent="-285750">
              <a:buFont typeface="Wingdings" pitchFamily="2" charset="2"/>
              <a:buChar char="§"/>
            </a:pPr>
            <a:endParaRPr lang="en-US" dirty="0" smtClean="0">
              <a:latin typeface="Futura Bk BT" panose="020B0502020204020303" pitchFamily="34" charset="0"/>
            </a:endParaRP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304800" y="304800"/>
            <a:ext cx="614045" cy="570230"/>
          </a:xfrm>
          <a:prstGeom prst="rect">
            <a:avLst/>
          </a:prstGeom>
          <a:solidFill>
            <a:srgbClr val="C000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vert="horz" wrap="square" lIns="91440" tIns="45720" rIns="91440" bIns="45720" anchor="t" anchorCtr="0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800" dirty="0" smtClean="0">
                <a:ea typeface="Calibri"/>
                <a:cs typeface="Times New Roman"/>
              </a:rPr>
              <a:t>4</a:t>
            </a:r>
            <a:endParaRPr lang="en-US" sz="1100" dirty="0">
              <a:effectLst/>
              <a:ea typeface="Calibri"/>
              <a:cs typeface="Times New Roman"/>
            </a:endParaRPr>
          </a:p>
        </p:txBody>
      </p:sp>
      <p:pic>
        <p:nvPicPr>
          <p:cNvPr id="8" name="Picture 7">
            <a:hlinkClick r:id="rId2"/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43082" y="875030"/>
            <a:ext cx="3638918" cy="2662029"/>
          </a:xfrm>
          <a:prstGeom prst="rect">
            <a:avLst/>
          </a:prstGeom>
          <a:noFill/>
          <a:ln>
            <a:solidFill>
              <a:schemeClr val="tx1"/>
            </a:solidFill>
          </a:ln>
          <a:extLst/>
        </p:spPr>
      </p:pic>
      <p:pic>
        <p:nvPicPr>
          <p:cNvPr id="10" name="Picture 9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56965" y="3669000"/>
            <a:ext cx="4116270" cy="2743200"/>
          </a:xfrm>
          <a:prstGeom prst="rect">
            <a:avLst/>
          </a:prstGeom>
          <a:noFill/>
          <a:ln>
            <a:solidFill>
              <a:schemeClr val="tx1"/>
            </a:solidFill>
          </a:ln>
          <a:extLst/>
        </p:spPr>
      </p:pic>
      <p:pic>
        <p:nvPicPr>
          <p:cNvPr id="7" name="Picture 6" descr="DUSPAlogocolor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523" y="6019800"/>
            <a:ext cx="759677" cy="762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89" r="71688"/>
          <a:stretch/>
        </p:blipFill>
        <p:spPr>
          <a:xfrm>
            <a:off x="1315192" y="6096000"/>
            <a:ext cx="2588821" cy="76199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97" t="88888" r="-1" b="1"/>
          <a:stretch/>
        </p:blipFill>
        <p:spPr>
          <a:xfrm>
            <a:off x="8585860" y="6096001"/>
            <a:ext cx="558139" cy="76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934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66800" y="304800"/>
            <a:ext cx="3008313" cy="1162050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Futura Bk BT" panose="020B0502020204020303" pitchFamily="34" charset="0"/>
              </a:rPr>
              <a:t>South Wing Building: </a:t>
            </a:r>
            <a:br>
              <a:rPr lang="en-US" sz="2400" dirty="0" smtClean="0">
                <a:latin typeface="Futura Bk BT" panose="020B0502020204020303" pitchFamily="34" charset="0"/>
              </a:rPr>
            </a:br>
            <a:r>
              <a:rPr lang="en-US" sz="2400" dirty="0" smtClean="0">
                <a:latin typeface="Futura Bk BT" panose="020B0502020204020303" pitchFamily="34" charset="0"/>
              </a:rPr>
              <a:t>One Union Station</a:t>
            </a:r>
            <a:endParaRPr lang="en-US" sz="2400" dirty="0">
              <a:latin typeface="Futura Bk BT" panose="020B0502020204020303" pitchFamily="34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304800" y="1636277"/>
            <a:ext cx="4267200" cy="4691063"/>
          </a:xfrm>
        </p:spPr>
        <p:txBody>
          <a:bodyPr/>
          <a:lstStyle/>
          <a:p>
            <a:r>
              <a:rPr lang="en-US" dirty="0" smtClean="0">
                <a:latin typeface="Futura Bk BT" panose="020B0502020204020303" pitchFamily="34" charset="0"/>
              </a:rPr>
              <a:t>Developer: 		East West Partners/Starwood 		Capitol Group</a:t>
            </a:r>
          </a:p>
          <a:p>
            <a:r>
              <a:rPr lang="en-US" dirty="0" smtClean="0">
                <a:latin typeface="Futura Bk BT" panose="020B0502020204020303" pitchFamily="34" charset="0"/>
              </a:rPr>
              <a:t>Contractor:		Kiewit Building Group</a:t>
            </a:r>
          </a:p>
          <a:p>
            <a:r>
              <a:rPr lang="en-US" dirty="0" smtClean="0">
                <a:latin typeface="Futura Bk BT" panose="020B0502020204020303" pitchFamily="34" charset="0"/>
              </a:rPr>
              <a:t>Architect:		Anderson Mason Dale 			Architects</a:t>
            </a:r>
          </a:p>
          <a:p>
            <a:r>
              <a:rPr lang="en-US" dirty="0" smtClean="0">
                <a:latin typeface="Futura Bk BT" panose="020B0502020204020303" pitchFamily="34" charset="0"/>
              </a:rPr>
              <a:t>Date Began:	August 2012</a:t>
            </a:r>
          </a:p>
          <a:p>
            <a:r>
              <a:rPr lang="en-US" dirty="0" smtClean="0">
                <a:latin typeface="Futura Bk BT" panose="020B0502020204020303" pitchFamily="34" charset="0"/>
              </a:rPr>
              <a:t>Completed: </a:t>
            </a:r>
            <a:r>
              <a:rPr lang="en-US" dirty="0">
                <a:latin typeface="Futura Bk BT" panose="020B0502020204020303" pitchFamily="34" charset="0"/>
              </a:rPr>
              <a:t>	</a:t>
            </a:r>
            <a:r>
              <a:rPr lang="en-US" dirty="0" smtClean="0">
                <a:latin typeface="Futura Bk BT" panose="020B0502020204020303" pitchFamily="34" charset="0"/>
              </a:rPr>
              <a:t>April 2014</a:t>
            </a:r>
            <a:endParaRPr lang="en-US" dirty="0">
              <a:latin typeface="Futura Bk BT" panose="020B0502020204020303" pitchFamily="34" charset="0"/>
            </a:endParaRPr>
          </a:p>
          <a:p>
            <a:r>
              <a:rPr lang="en-US" dirty="0">
                <a:latin typeface="Futura Bk BT" panose="020B0502020204020303" pitchFamily="34" charset="0"/>
              </a:rPr>
              <a:t>Square Footage:	110,000</a:t>
            </a:r>
          </a:p>
          <a:p>
            <a:endParaRPr lang="en-US" dirty="0" smtClean="0">
              <a:latin typeface="Futura Bk BT" panose="020B0502020204020303" pitchFamily="34" charset="0"/>
            </a:endParaRPr>
          </a:p>
          <a:p>
            <a:r>
              <a:rPr lang="en-US" dirty="0" smtClean="0">
                <a:latin typeface="Futura Bk BT" panose="020B0502020204020303" pitchFamily="34" charset="0"/>
              </a:rPr>
              <a:t>Notes</a:t>
            </a:r>
            <a:r>
              <a:rPr lang="en-US" dirty="0">
                <a:latin typeface="Futura Bk BT" panose="020B0502020204020303" pitchFamily="34" charset="0"/>
              </a:rPr>
              <a:t>:			</a:t>
            </a:r>
          </a:p>
          <a:p>
            <a:pPr marL="285750" lvl="0" indent="-285750">
              <a:buFont typeface="Wingdings" pitchFamily="2" charset="2"/>
              <a:buChar char="§"/>
            </a:pPr>
            <a:r>
              <a:rPr lang="en-US" dirty="0">
                <a:latin typeface="Futura Bk BT" panose="020B0502020204020303" pitchFamily="34" charset="0"/>
              </a:rPr>
              <a:t>Five story office building</a:t>
            </a:r>
          </a:p>
          <a:p>
            <a:pPr marL="285750" lvl="0" indent="-285750">
              <a:buFont typeface="Wingdings" pitchFamily="2" charset="2"/>
              <a:buChar char="§"/>
            </a:pPr>
            <a:r>
              <a:rPr lang="en-US" dirty="0">
                <a:latin typeface="Futura Bk BT" panose="020B0502020204020303" pitchFamily="34" charset="0"/>
              </a:rPr>
              <a:t>Antero Resources, the lead tenant, </a:t>
            </a:r>
            <a:r>
              <a:rPr lang="en-US" dirty="0" smtClean="0">
                <a:latin typeface="Futura Bk BT" panose="020B0502020204020303" pitchFamily="34" charset="0"/>
              </a:rPr>
              <a:t>resides </a:t>
            </a:r>
            <a:r>
              <a:rPr lang="en-US" dirty="0">
                <a:latin typeface="Futura Bk BT" panose="020B0502020204020303" pitchFamily="34" charset="0"/>
              </a:rPr>
              <a:t>in the </a:t>
            </a:r>
            <a:r>
              <a:rPr lang="en-US" dirty="0" smtClean="0">
                <a:latin typeface="Futura Bk BT" panose="020B0502020204020303" pitchFamily="34" charset="0"/>
              </a:rPr>
              <a:t>2</a:t>
            </a:r>
            <a:r>
              <a:rPr lang="en-US" baseline="30000" dirty="0" smtClean="0">
                <a:latin typeface="Futura Bk BT" panose="020B0502020204020303" pitchFamily="34" charset="0"/>
              </a:rPr>
              <a:t>nd</a:t>
            </a:r>
            <a:r>
              <a:rPr lang="en-US" dirty="0" smtClean="0">
                <a:latin typeface="Futura Bk BT" panose="020B0502020204020303" pitchFamily="34" charset="0"/>
              </a:rPr>
              <a:t>, 3</a:t>
            </a:r>
            <a:r>
              <a:rPr lang="en-US" baseline="30000" dirty="0" smtClean="0">
                <a:latin typeface="Futura Bk BT" panose="020B0502020204020303" pitchFamily="34" charset="0"/>
              </a:rPr>
              <a:t>rd</a:t>
            </a:r>
            <a:r>
              <a:rPr lang="en-US" dirty="0">
                <a:latin typeface="Futura Bk BT" panose="020B0502020204020303" pitchFamily="34" charset="0"/>
              </a:rPr>
              <a:t>, 4</a:t>
            </a:r>
            <a:r>
              <a:rPr lang="en-US" baseline="30000" dirty="0">
                <a:latin typeface="Futura Bk BT" panose="020B0502020204020303" pitchFamily="34" charset="0"/>
              </a:rPr>
              <a:t>th</a:t>
            </a:r>
            <a:r>
              <a:rPr lang="en-US" dirty="0">
                <a:latin typeface="Futura Bk BT" panose="020B0502020204020303" pitchFamily="34" charset="0"/>
              </a:rPr>
              <a:t>, and 5</a:t>
            </a:r>
            <a:r>
              <a:rPr lang="en-US" baseline="30000" dirty="0">
                <a:latin typeface="Futura Bk BT" panose="020B0502020204020303" pitchFamily="34" charset="0"/>
              </a:rPr>
              <a:t>th</a:t>
            </a:r>
            <a:r>
              <a:rPr lang="en-US" dirty="0">
                <a:latin typeface="Futura Bk BT" panose="020B0502020204020303" pitchFamily="34" charset="0"/>
              </a:rPr>
              <a:t> </a:t>
            </a:r>
            <a:r>
              <a:rPr lang="en-US" dirty="0" smtClean="0">
                <a:latin typeface="Futura Bk BT" panose="020B0502020204020303" pitchFamily="34" charset="0"/>
              </a:rPr>
              <a:t>floors; 1</a:t>
            </a:r>
            <a:r>
              <a:rPr lang="en-US" baseline="30000" dirty="0" smtClean="0">
                <a:latin typeface="Futura Bk BT" panose="020B0502020204020303" pitchFamily="34" charset="0"/>
              </a:rPr>
              <a:t>st</a:t>
            </a:r>
            <a:r>
              <a:rPr lang="en-US" dirty="0" smtClean="0">
                <a:latin typeface="Futura Bk BT" panose="020B0502020204020303" pitchFamily="34" charset="0"/>
              </a:rPr>
              <a:t> Floor Retail with the Thirsty Lion</a:t>
            </a:r>
            <a:endParaRPr lang="en-US" dirty="0">
              <a:latin typeface="Futura Bk BT" panose="020B0502020204020303" pitchFamily="34" charset="0"/>
            </a:endParaRPr>
          </a:p>
          <a:p>
            <a:pPr marL="285750" lvl="0" indent="-285750">
              <a:buFont typeface="Wingdings" pitchFamily="2" charset="2"/>
              <a:buChar char="§"/>
            </a:pPr>
            <a:r>
              <a:rPr lang="en-US" dirty="0">
                <a:latin typeface="Futura Bk BT" panose="020B0502020204020303" pitchFamily="34" charset="0"/>
              </a:rPr>
              <a:t>Pursuing </a:t>
            </a:r>
            <a:r>
              <a:rPr lang="en-US" dirty="0" smtClean="0">
                <a:latin typeface="Futura Bk BT" panose="020B0502020204020303" pitchFamily="34" charset="0"/>
              </a:rPr>
              <a:t>LEED - Gold Certification</a:t>
            </a:r>
          </a:p>
          <a:p>
            <a:pPr marL="285750" lvl="0" indent="-285750">
              <a:buFont typeface="Wingdings" pitchFamily="2" charset="2"/>
              <a:buChar char="§"/>
            </a:pPr>
            <a:endParaRPr lang="en-US" dirty="0">
              <a:latin typeface="Futura Bk BT" panose="020B0502020204020303" pitchFamily="34" charset="0"/>
            </a:endParaRPr>
          </a:p>
          <a:p>
            <a:endParaRPr lang="en-US" dirty="0">
              <a:latin typeface="Futura Bk BT" panose="020B0502020204020303" pitchFamily="34" charset="0"/>
            </a:endParaRPr>
          </a:p>
        </p:txBody>
      </p:sp>
      <p:pic>
        <p:nvPicPr>
          <p:cNvPr id="9" name="Content Placeholder 8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90833" y="457200"/>
            <a:ext cx="4088589" cy="2724753"/>
          </a:xfrm>
          <a:prstGeom prst="rect">
            <a:avLst/>
          </a:prstGeom>
          <a:noFill/>
          <a:ln>
            <a:solidFill>
              <a:schemeClr val="tx1"/>
            </a:solidFill>
          </a:ln>
          <a:extLst/>
        </p:spPr>
      </p:pic>
      <p:pic>
        <p:nvPicPr>
          <p:cNvPr id="10" name="Picture 9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81617" y="3277443"/>
            <a:ext cx="4115005" cy="2742357"/>
          </a:xfrm>
          <a:prstGeom prst="rect">
            <a:avLst/>
          </a:prstGeom>
          <a:noFill/>
          <a:ln>
            <a:solidFill>
              <a:schemeClr val="tx1"/>
            </a:solidFill>
          </a:ln>
          <a:extLst/>
        </p:spPr>
      </p:pic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304800" y="304800"/>
            <a:ext cx="614045" cy="570230"/>
          </a:xfrm>
          <a:prstGeom prst="rect">
            <a:avLst/>
          </a:prstGeom>
          <a:solidFill>
            <a:srgbClr val="C000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vert="horz" wrap="square" lIns="91440" tIns="45720" rIns="91440" bIns="45720" anchor="t" anchorCtr="0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800" dirty="0" smtClean="0">
                <a:ea typeface="Calibri"/>
                <a:cs typeface="Times New Roman"/>
              </a:rPr>
              <a:t>5</a:t>
            </a:r>
            <a:endParaRPr lang="en-US" sz="1100" dirty="0">
              <a:effectLst/>
              <a:ea typeface="Calibri"/>
              <a:cs typeface="Times New Roman"/>
            </a:endParaRPr>
          </a:p>
        </p:txBody>
      </p:sp>
      <p:pic>
        <p:nvPicPr>
          <p:cNvPr id="7" name="Picture 6" descr="DUSPAlogocolo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523" y="6019800"/>
            <a:ext cx="759677" cy="762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89" r="71688"/>
          <a:stretch/>
        </p:blipFill>
        <p:spPr>
          <a:xfrm>
            <a:off x="1315192" y="6096000"/>
            <a:ext cx="2588821" cy="76199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97" t="88888" r="-1" b="1"/>
          <a:stretch/>
        </p:blipFill>
        <p:spPr>
          <a:xfrm>
            <a:off x="8585860" y="6096001"/>
            <a:ext cx="558139" cy="76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615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66800" y="304800"/>
            <a:ext cx="3200400" cy="1162050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Futura Bk BT" panose="020B0502020204020303" pitchFamily="34" charset="0"/>
              </a:rPr>
              <a:t>Historic Denver Union Station</a:t>
            </a:r>
            <a:endParaRPr lang="en-US" sz="2400" dirty="0">
              <a:latin typeface="Futura Bk BT" panose="020B0502020204020303" pitchFamily="34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0" y="1418793"/>
            <a:ext cx="4572000" cy="4691063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Futura Bk BT" panose="020B0502020204020303" pitchFamily="34" charset="0"/>
              </a:rPr>
              <a:t>Developer:		Union Station Alliance</a:t>
            </a:r>
          </a:p>
          <a:p>
            <a:r>
              <a:rPr lang="en-US" dirty="0" smtClean="0">
                <a:latin typeface="Futura Bk BT" panose="020B0502020204020303" pitchFamily="34" charset="0"/>
              </a:rPr>
              <a:t>Contractor: 	</a:t>
            </a:r>
            <a:r>
              <a:rPr lang="en-US" dirty="0" err="1" smtClean="0">
                <a:latin typeface="Futura Bk BT" panose="020B0502020204020303" pitchFamily="34" charset="0"/>
              </a:rPr>
              <a:t>Milender</a:t>
            </a:r>
            <a:r>
              <a:rPr lang="en-US" dirty="0" smtClean="0">
                <a:latin typeface="Futura Bk BT" panose="020B0502020204020303" pitchFamily="34" charset="0"/>
              </a:rPr>
              <a:t> White Construction</a:t>
            </a:r>
          </a:p>
          <a:p>
            <a:r>
              <a:rPr lang="en-US" dirty="0" smtClean="0">
                <a:latin typeface="Futura Bk BT" panose="020B0502020204020303" pitchFamily="34" charset="0"/>
              </a:rPr>
              <a:t>Architect:		Tryba Architects &amp; JG Johnson 		Architects</a:t>
            </a:r>
          </a:p>
          <a:p>
            <a:r>
              <a:rPr lang="en-US" dirty="0">
                <a:latin typeface="Futura Bk BT" panose="020B0502020204020303" pitchFamily="34" charset="0"/>
              </a:rPr>
              <a:t>Date Began:	</a:t>
            </a:r>
            <a:r>
              <a:rPr lang="en-US" dirty="0" smtClean="0">
                <a:latin typeface="Futura Bk BT" panose="020B0502020204020303" pitchFamily="34" charset="0"/>
              </a:rPr>
              <a:t>December </a:t>
            </a:r>
            <a:r>
              <a:rPr lang="en-US" dirty="0">
                <a:latin typeface="Futura Bk BT" panose="020B0502020204020303" pitchFamily="34" charset="0"/>
              </a:rPr>
              <a:t>2012</a:t>
            </a:r>
          </a:p>
          <a:p>
            <a:r>
              <a:rPr lang="en-US" dirty="0" smtClean="0">
                <a:latin typeface="Futura Bk BT" panose="020B0502020204020303" pitchFamily="34" charset="0"/>
              </a:rPr>
              <a:t>Completed: </a:t>
            </a:r>
            <a:r>
              <a:rPr lang="en-US" dirty="0">
                <a:latin typeface="Futura Bk BT" panose="020B0502020204020303" pitchFamily="34" charset="0"/>
              </a:rPr>
              <a:t>	</a:t>
            </a:r>
            <a:r>
              <a:rPr lang="en-US" dirty="0" smtClean="0">
                <a:latin typeface="Futura Bk BT" panose="020B0502020204020303" pitchFamily="34" charset="0"/>
              </a:rPr>
              <a:t>July 2014</a:t>
            </a:r>
            <a:endParaRPr lang="en-US" dirty="0">
              <a:latin typeface="Futura Bk BT" panose="020B0502020204020303" pitchFamily="34" charset="0"/>
            </a:endParaRPr>
          </a:p>
          <a:p>
            <a:r>
              <a:rPr lang="en-US" dirty="0">
                <a:latin typeface="Futura Bk BT" panose="020B0502020204020303" pitchFamily="34" charset="0"/>
              </a:rPr>
              <a:t>Square Footage:	</a:t>
            </a:r>
            <a:r>
              <a:rPr lang="en-US" dirty="0" smtClean="0">
                <a:latin typeface="Futura Bk BT" panose="020B0502020204020303" pitchFamily="34" charset="0"/>
              </a:rPr>
              <a:t>112 Room Hotel		                   23,250 SF Retail/ 				Restaurant/Bars</a:t>
            </a:r>
          </a:p>
          <a:p>
            <a:r>
              <a:rPr lang="en-US" dirty="0">
                <a:latin typeface="Futura Bk BT" panose="020B0502020204020303" pitchFamily="34" charset="0"/>
              </a:rPr>
              <a:t>	</a:t>
            </a:r>
            <a:r>
              <a:rPr lang="en-US" dirty="0" smtClean="0">
                <a:latin typeface="Futura Bk BT" panose="020B0502020204020303" pitchFamily="34" charset="0"/>
              </a:rPr>
              <a:t> 	6,434 SF Amtrak</a:t>
            </a:r>
          </a:p>
          <a:p>
            <a:r>
              <a:rPr lang="en-US" dirty="0" smtClean="0">
                <a:latin typeface="Futura Bk BT" panose="020B0502020204020303" pitchFamily="34" charset="0"/>
              </a:rPr>
              <a:t>		11,200 SF Public Space</a:t>
            </a:r>
          </a:p>
          <a:p>
            <a:r>
              <a:rPr lang="en-US" dirty="0" smtClean="0">
                <a:latin typeface="Futura Bk BT" panose="020B0502020204020303" pitchFamily="34" charset="0"/>
              </a:rPr>
              <a:t> 		(“The Great Hall”)</a:t>
            </a:r>
            <a:endParaRPr lang="en-US" dirty="0">
              <a:latin typeface="Futura Bk BT" panose="020B0502020204020303" pitchFamily="34" charset="0"/>
            </a:endParaRPr>
          </a:p>
          <a:p>
            <a:r>
              <a:rPr lang="en-US" dirty="0" smtClean="0">
                <a:latin typeface="Futura Bk BT" panose="020B0502020204020303" pitchFamily="34" charset="0"/>
              </a:rPr>
              <a:t>Notes</a:t>
            </a:r>
            <a:r>
              <a:rPr lang="en-US" dirty="0">
                <a:latin typeface="Futura Bk BT" panose="020B0502020204020303" pitchFamily="34" charset="0"/>
              </a:rPr>
              <a:t>:			</a:t>
            </a:r>
          </a:p>
          <a:p>
            <a:pPr marL="285750" lvl="0" indent="-285750">
              <a:buFont typeface="Wingdings" pitchFamily="2" charset="2"/>
              <a:buChar char="§"/>
            </a:pPr>
            <a:r>
              <a:rPr lang="en-US" dirty="0">
                <a:latin typeface="Futura Bk BT" panose="020B0502020204020303" pitchFamily="34" charset="0"/>
              </a:rPr>
              <a:t>Remodeled into a </a:t>
            </a:r>
            <a:r>
              <a:rPr lang="en-US" dirty="0" smtClean="0">
                <a:latin typeface="Futura Bk BT" panose="020B0502020204020303" pitchFamily="34" charset="0"/>
              </a:rPr>
              <a:t>112 </a:t>
            </a:r>
            <a:r>
              <a:rPr lang="en-US" dirty="0">
                <a:latin typeface="Futura Bk BT" panose="020B0502020204020303" pitchFamily="34" charset="0"/>
              </a:rPr>
              <a:t>room boutique hotel residing in the 2</a:t>
            </a:r>
            <a:r>
              <a:rPr lang="en-US" baseline="30000" dirty="0">
                <a:latin typeface="Futura Bk BT" panose="020B0502020204020303" pitchFamily="34" charset="0"/>
              </a:rPr>
              <a:t>nd</a:t>
            </a:r>
            <a:r>
              <a:rPr lang="en-US" dirty="0">
                <a:latin typeface="Futura Bk BT" panose="020B0502020204020303" pitchFamily="34" charset="0"/>
              </a:rPr>
              <a:t> </a:t>
            </a:r>
            <a:r>
              <a:rPr lang="en-US" dirty="0" smtClean="0">
                <a:latin typeface="Futura Bk BT" panose="020B0502020204020303" pitchFamily="34" charset="0"/>
              </a:rPr>
              <a:t>and </a:t>
            </a:r>
            <a:r>
              <a:rPr lang="en-US" dirty="0">
                <a:latin typeface="Futura Bk BT" panose="020B0502020204020303" pitchFamily="34" charset="0"/>
              </a:rPr>
              <a:t>3</a:t>
            </a:r>
            <a:r>
              <a:rPr lang="en-US" baseline="30000" dirty="0">
                <a:latin typeface="Futura Bk BT" panose="020B0502020204020303" pitchFamily="34" charset="0"/>
              </a:rPr>
              <a:t>rd</a:t>
            </a:r>
            <a:r>
              <a:rPr lang="en-US" dirty="0">
                <a:latin typeface="Futura Bk BT" panose="020B0502020204020303" pitchFamily="34" charset="0"/>
              </a:rPr>
              <a:t> floors with retail and restaurants on the ground floor</a:t>
            </a:r>
          </a:p>
          <a:p>
            <a:pPr marL="285750" lvl="0" indent="-285750">
              <a:buFont typeface="Wingdings" pitchFamily="2" charset="2"/>
              <a:buChar char="§"/>
            </a:pPr>
            <a:r>
              <a:rPr lang="en-US" dirty="0" smtClean="0">
                <a:latin typeface="Futura Bk BT" panose="020B0502020204020303" pitchFamily="34" charset="0"/>
              </a:rPr>
              <a:t>Amtrak operates </a:t>
            </a:r>
            <a:r>
              <a:rPr lang="en-US" dirty="0">
                <a:latin typeface="Futura Bk BT" panose="020B0502020204020303" pitchFamily="34" charset="0"/>
              </a:rPr>
              <a:t>out of the ground </a:t>
            </a:r>
            <a:r>
              <a:rPr lang="en-US" dirty="0" smtClean="0">
                <a:latin typeface="Futura Bk BT" panose="020B0502020204020303" pitchFamily="34" charset="0"/>
              </a:rPr>
              <a:t>floor</a:t>
            </a:r>
          </a:p>
          <a:p>
            <a:pPr marL="285750" lvl="0" indent="-285750">
              <a:buFont typeface="Wingdings" pitchFamily="2" charset="2"/>
              <a:buChar char="§"/>
            </a:pPr>
            <a:r>
              <a:rPr lang="en-US" dirty="0" smtClean="0">
                <a:latin typeface="Futura Bk BT" panose="020B0502020204020303" pitchFamily="34" charset="0"/>
              </a:rPr>
              <a:t>Historic Central Train Hall remains an open public space</a:t>
            </a:r>
          </a:p>
          <a:p>
            <a:pPr marL="285750" lvl="0" indent="-285750">
              <a:buFont typeface="Wingdings" pitchFamily="2" charset="2"/>
              <a:buChar char="§"/>
            </a:pPr>
            <a:endParaRPr lang="en-US" dirty="0" smtClean="0">
              <a:latin typeface="Futura Bk BT" panose="020B0502020204020303" pitchFamily="34" charset="0"/>
            </a:endParaRPr>
          </a:p>
          <a:p>
            <a:pPr marL="285750" lvl="0" indent="-285750"/>
            <a:endParaRPr lang="en-US" dirty="0">
              <a:latin typeface="Futura Bk BT" panose="020B0502020204020303" pitchFamily="34" charset="0"/>
            </a:endParaRPr>
          </a:p>
          <a:p>
            <a:endParaRPr lang="en-US" dirty="0">
              <a:latin typeface="Futura Bk BT" panose="020B0502020204020303" pitchFamily="34" charset="0"/>
            </a:endParaRPr>
          </a:p>
        </p:txBody>
      </p:sp>
      <p:pic>
        <p:nvPicPr>
          <p:cNvPr id="8" name="Picture 7" descr="&#10;An artist's rendering of the Union Station Alliance's proposed remodel of the interior of Denver Union Station.&#10;&#10;&#10;&#10;">
            <a:hlinkClick r:id="rId2"/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57200"/>
            <a:ext cx="4191000" cy="2667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2" name="Picture 11" descr="http://unionstationalliance.com/picture/union%20station%20hotel%20exterior%20rendering-final.jpg?pictureId=12585059&amp;asGalleryImage=true&amp;__SQUARESPACE_CACHEVERSION=132450875938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9000" y="3505200"/>
            <a:ext cx="4197000" cy="2710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7" name="Picture 6" descr="DUSPAlogocolor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6096000"/>
            <a:ext cx="759677" cy="762000"/>
          </a:xfrm>
          <a:prstGeom prst="rect">
            <a:avLst/>
          </a:prstGeom>
        </p:spPr>
      </p:pic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304799" y="304800"/>
            <a:ext cx="614045" cy="570230"/>
          </a:xfrm>
          <a:prstGeom prst="rect">
            <a:avLst/>
          </a:prstGeom>
          <a:solidFill>
            <a:srgbClr val="C0000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vert="horz" wrap="square" lIns="91440" tIns="45720" rIns="91440" bIns="45720" anchor="t" anchorCtr="0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800" dirty="0" smtClean="0">
                <a:ea typeface="Calibri"/>
                <a:cs typeface="Times New Roman"/>
              </a:rPr>
              <a:t>6</a:t>
            </a:r>
            <a:endParaRPr lang="en-US" sz="1100" dirty="0">
              <a:effectLst/>
              <a:ea typeface="Calibri"/>
              <a:cs typeface="Times New Roman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89" r="71688"/>
          <a:stretch/>
        </p:blipFill>
        <p:spPr>
          <a:xfrm>
            <a:off x="1315192" y="6096000"/>
            <a:ext cx="2588821" cy="76199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97" t="88888" r="-1" b="1"/>
          <a:stretch/>
        </p:blipFill>
        <p:spPr>
          <a:xfrm>
            <a:off x="8585860" y="6096001"/>
            <a:ext cx="558139" cy="76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04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10" y="348052"/>
            <a:ext cx="9028310" cy="6016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748613" y="-21280"/>
            <a:ext cx="769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Futura Bk BT" panose="020B0502020204020303" pitchFamily="34" charset="0"/>
              </a:rPr>
              <a:t>The Great Hall</a:t>
            </a:r>
            <a:endParaRPr lang="en-US" b="1" dirty="0">
              <a:latin typeface="Futura Bk BT" panose="020B0502020204020303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89" r="71688"/>
          <a:stretch/>
        </p:blipFill>
        <p:spPr>
          <a:xfrm>
            <a:off x="2059" y="6095999"/>
            <a:ext cx="2588821" cy="76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369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348" y="324508"/>
            <a:ext cx="9030730" cy="5997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748613" y="-21280"/>
            <a:ext cx="769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Futura Bk BT" panose="020B0502020204020303" pitchFamily="34" charset="0"/>
              </a:rPr>
              <a:t>The Great Hall</a:t>
            </a:r>
            <a:endParaRPr lang="en-US" b="1" dirty="0">
              <a:latin typeface="Futura Bk BT" panose="020B0502020204020303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89" r="71688"/>
          <a:stretch/>
        </p:blipFill>
        <p:spPr>
          <a:xfrm>
            <a:off x="2059" y="6095999"/>
            <a:ext cx="2588821" cy="76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718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48052"/>
            <a:ext cx="9030730" cy="6016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748613" y="-21280"/>
            <a:ext cx="769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Futura Bk BT" panose="020B0502020204020303" pitchFamily="34" charset="0"/>
              </a:rPr>
              <a:t>The Terminal Bar</a:t>
            </a:r>
            <a:endParaRPr lang="en-US" b="1" dirty="0">
              <a:latin typeface="Futura Bk BT" panose="020B0502020204020303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89" r="71688"/>
          <a:stretch/>
        </p:blipFill>
        <p:spPr>
          <a:xfrm>
            <a:off x="2059" y="6095999"/>
            <a:ext cx="2588821" cy="76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02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86400" y="3686175"/>
            <a:ext cx="2247254" cy="2247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748613" y="-21280"/>
            <a:ext cx="769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Futura Bk BT" panose="020B0502020204020303" pitchFamily="34" charset="0"/>
              </a:rPr>
              <a:t>The Crawford Hotel</a:t>
            </a:r>
            <a:endParaRPr lang="en-US" b="1" dirty="0">
              <a:latin typeface="Futura Bk BT" panose="020B0502020204020303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89" r="71688"/>
          <a:stretch/>
        </p:blipFill>
        <p:spPr>
          <a:xfrm>
            <a:off x="2059" y="6095999"/>
            <a:ext cx="2588821" cy="76199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3686175"/>
            <a:ext cx="2209800" cy="2209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785247"/>
            <a:ext cx="2209800" cy="2209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0" y="762000"/>
            <a:ext cx="2209800" cy="22098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0" y="1476375"/>
            <a:ext cx="2209800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18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200" y="152400"/>
            <a:ext cx="5197450" cy="345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303109" y="1019429"/>
            <a:ext cx="24692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Futura Bk BT" panose="020B0502020204020303" pitchFamily="34" charset="0"/>
              </a:rPr>
              <a:t>The Tattered Cover Bookstore</a:t>
            </a:r>
            <a:endParaRPr lang="en-US" b="1" dirty="0">
              <a:latin typeface="Futura Bk BT" panose="020B0502020204020303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89" r="71688"/>
          <a:stretch/>
        </p:blipFill>
        <p:spPr>
          <a:xfrm>
            <a:off x="2059" y="6095999"/>
            <a:ext cx="2588821" cy="761999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34193" y="3368229"/>
            <a:ext cx="5186308" cy="345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524000" y="4800600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Futura Bk BT" panose="020B0502020204020303" pitchFamily="34" charset="0"/>
              </a:rPr>
              <a:t>Bloom Gift Shop</a:t>
            </a:r>
            <a:endParaRPr lang="en-US" b="1" dirty="0">
              <a:latin typeface="Futura Bk BT" panose="020B0502020204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3369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66800" y="304800"/>
            <a:ext cx="3200400" cy="1162050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Futura Bk BT" panose="020B0502020204020303" pitchFamily="34" charset="0"/>
              </a:rPr>
              <a:t>Alta City House</a:t>
            </a:r>
            <a:endParaRPr lang="en-US" sz="2400" dirty="0">
              <a:latin typeface="Futura Bk BT" panose="020B0502020204020303" pitchFamily="34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469867" y="1676400"/>
            <a:ext cx="3810000" cy="4691063"/>
          </a:xfrm>
        </p:spPr>
        <p:txBody>
          <a:bodyPr/>
          <a:lstStyle/>
          <a:p>
            <a:r>
              <a:rPr lang="en-US" dirty="0" smtClean="0">
                <a:latin typeface="Futura Bk BT" panose="020B0502020204020303" pitchFamily="34" charset="0"/>
              </a:rPr>
              <a:t>Developer: 		East West 			Partners/</a:t>
            </a:r>
          </a:p>
          <a:p>
            <a:r>
              <a:rPr lang="en-US" dirty="0">
                <a:latin typeface="Futura Bk BT" panose="020B0502020204020303" pitchFamily="34" charset="0"/>
              </a:rPr>
              <a:t>	</a:t>
            </a:r>
            <a:r>
              <a:rPr lang="en-US" dirty="0" smtClean="0">
                <a:latin typeface="Futura Bk BT" panose="020B0502020204020303" pitchFamily="34" charset="0"/>
              </a:rPr>
              <a:t>	Wood Partners</a:t>
            </a:r>
          </a:p>
          <a:p>
            <a:r>
              <a:rPr lang="en-US" dirty="0" smtClean="0">
                <a:latin typeface="Futura Bk BT" panose="020B0502020204020303" pitchFamily="34" charset="0"/>
              </a:rPr>
              <a:t>Contractor: 	Wood Partners</a:t>
            </a:r>
          </a:p>
          <a:p>
            <a:r>
              <a:rPr lang="en-US" dirty="0" smtClean="0">
                <a:latin typeface="Futura Bk BT" panose="020B0502020204020303" pitchFamily="34" charset="0"/>
              </a:rPr>
              <a:t>Architect:		Paul T. Bergner 		Associates</a:t>
            </a:r>
          </a:p>
          <a:p>
            <a:r>
              <a:rPr lang="en-US" dirty="0">
                <a:latin typeface="Futura Bk BT" panose="020B0502020204020303" pitchFamily="34" charset="0"/>
              </a:rPr>
              <a:t>Date Began:	</a:t>
            </a:r>
            <a:r>
              <a:rPr lang="en-US" dirty="0" smtClean="0">
                <a:latin typeface="Futura Bk BT" panose="020B0502020204020303" pitchFamily="34" charset="0"/>
              </a:rPr>
              <a:t>November 2012</a:t>
            </a:r>
            <a:endParaRPr lang="en-US" dirty="0">
              <a:latin typeface="Futura Bk BT" panose="020B0502020204020303" pitchFamily="34" charset="0"/>
            </a:endParaRPr>
          </a:p>
          <a:p>
            <a:r>
              <a:rPr lang="en-US" dirty="0" smtClean="0">
                <a:latin typeface="Futura Bk BT" panose="020B0502020204020303" pitchFamily="34" charset="0"/>
              </a:rPr>
              <a:t>Scheduled Completion:</a:t>
            </a:r>
            <a:r>
              <a:rPr lang="en-US" dirty="0">
                <a:latin typeface="Futura Bk BT" panose="020B0502020204020303" pitchFamily="34" charset="0"/>
              </a:rPr>
              <a:t>	</a:t>
            </a:r>
            <a:r>
              <a:rPr lang="en-US" dirty="0" smtClean="0">
                <a:latin typeface="Futura Bk BT" panose="020B0502020204020303" pitchFamily="34" charset="0"/>
              </a:rPr>
              <a:t>Summer 2014</a:t>
            </a:r>
            <a:endParaRPr lang="en-US" dirty="0">
              <a:latin typeface="Futura Bk BT" panose="020B0502020204020303" pitchFamily="34" charset="0"/>
            </a:endParaRPr>
          </a:p>
          <a:p>
            <a:r>
              <a:rPr lang="en-US" dirty="0">
                <a:latin typeface="Futura Bk BT" panose="020B0502020204020303" pitchFamily="34" charset="0"/>
              </a:rPr>
              <a:t>Square Footage:	</a:t>
            </a:r>
            <a:r>
              <a:rPr lang="en-US" dirty="0" smtClean="0">
                <a:latin typeface="Futura Bk BT" panose="020B0502020204020303" pitchFamily="34" charset="0"/>
              </a:rPr>
              <a:t>280 </a:t>
            </a:r>
            <a:r>
              <a:rPr lang="en-US" dirty="0">
                <a:latin typeface="Futura Bk BT" panose="020B0502020204020303" pitchFamily="34" charset="0"/>
              </a:rPr>
              <a:t>Unit Apartment </a:t>
            </a:r>
          </a:p>
          <a:p>
            <a:endParaRPr lang="en-US" dirty="0" smtClean="0">
              <a:latin typeface="Futura Bk BT" panose="020B0502020204020303" pitchFamily="34" charset="0"/>
            </a:endParaRPr>
          </a:p>
          <a:p>
            <a:r>
              <a:rPr lang="en-US" dirty="0" smtClean="0">
                <a:latin typeface="Futura Bk BT" panose="020B0502020204020303" pitchFamily="34" charset="0"/>
              </a:rPr>
              <a:t>Notes</a:t>
            </a:r>
            <a:r>
              <a:rPr lang="en-US" dirty="0">
                <a:latin typeface="Futura Bk BT" panose="020B0502020204020303" pitchFamily="34" charset="0"/>
              </a:rPr>
              <a:t>:			</a:t>
            </a:r>
          </a:p>
          <a:p>
            <a:pPr marL="285750" lvl="0" indent="-285750">
              <a:buFont typeface="Wingdings" pitchFamily="2" charset="2"/>
              <a:buChar char="§"/>
            </a:pPr>
            <a:r>
              <a:rPr lang="en-US" dirty="0">
                <a:latin typeface="Futura Bk BT" panose="020B0502020204020303" pitchFamily="34" charset="0"/>
              </a:rPr>
              <a:t>Five story apartment </a:t>
            </a:r>
            <a:r>
              <a:rPr lang="en-US" dirty="0" smtClean="0">
                <a:latin typeface="Futura Bk BT" panose="020B0502020204020303" pitchFamily="34" charset="0"/>
              </a:rPr>
              <a:t>building</a:t>
            </a:r>
          </a:p>
          <a:p>
            <a:pPr marL="285750" lvl="0" indent="-285750">
              <a:buFont typeface="Wingdings" pitchFamily="2" charset="2"/>
              <a:buChar char="§"/>
            </a:pPr>
            <a:r>
              <a:rPr lang="en-US" dirty="0" smtClean="0">
                <a:latin typeface="Futura Bk BT" panose="020B0502020204020303" pitchFamily="34" charset="0"/>
              </a:rPr>
              <a:t>280 units</a:t>
            </a:r>
          </a:p>
          <a:p>
            <a:pPr marL="285750" lvl="0" indent="-285750">
              <a:buFont typeface="Wingdings" pitchFamily="2" charset="2"/>
              <a:buChar char="§"/>
            </a:pPr>
            <a:endParaRPr lang="en-US" dirty="0">
              <a:latin typeface="Futura Bk BT" panose="020B0502020204020303" pitchFamily="34" charset="0"/>
            </a:endParaRPr>
          </a:p>
          <a:p>
            <a:endParaRPr lang="en-US" dirty="0" smtClean="0">
              <a:latin typeface="Futura Bk BT" panose="020B0502020204020303" pitchFamily="34" charset="0"/>
            </a:endParaRP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304800" y="304800"/>
            <a:ext cx="614045" cy="570230"/>
          </a:xfrm>
          <a:prstGeom prst="rect">
            <a:avLst/>
          </a:prstGeom>
          <a:solidFill>
            <a:schemeClr val="accent1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vert="horz" wrap="square" lIns="91440" tIns="45720" rIns="91440" bIns="45720" anchor="t" anchorCtr="0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800" dirty="0">
                <a:ea typeface="Calibri"/>
                <a:cs typeface="Times New Roman"/>
              </a:rPr>
              <a:t>7</a:t>
            </a:r>
            <a:endParaRPr lang="en-US" sz="1100" dirty="0">
              <a:effectLst/>
              <a:ea typeface="Calibri"/>
              <a:cs typeface="Times New Roman"/>
            </a:endParaRPr>
          </a:p>
        </p:txBody>
      </p:sp>
      <p:pic>
        <p:nvPicPr>
          <p:cNvPr id="8" name="Picture 7" descr="http://denverinfill.com/blog/wp-content/uploads/2012/04/2012-04-26_alta-city-house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198" y="1676400"/>
            <a:ext cx="4572001" cy="303167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7" name="Picture 6" descr="DUSPAlogocolo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523" y="6019800"/>
            <a:ext cx="759677" cy="762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89" r="71688"/>
          <a:stretch/>
        </p:blipFill>
        <p:spPr>
          <a:xfrm>
            <a:off x="1315192" y="6096000"/>
            <a:ext cx="2588821" cy="76199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97" t="88888" r="-1" b="1"/>
          <a:stretch/>
        </p:blipFill>
        <p:spPr>
          <a:xfrm>
            <a:off x="8585860" y="6096001"/>
            <a:ext cx="558139" cy="76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650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66800" y="304800"/>
            <a:ext cx="3200400" cy="1162050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Futura Bk BT" panose="020B0502020204020303" pitchFamily="34" charset="0"/>
              </a:rPr>
              <a:t>Block A:</a:t>
            </a:r>
            <a:br>
              <a:rPr lang="en-US" sz="2400" dirty="0" smtClean="0">
                <a:latin typeface="Futura Bk BT" panose="020B0502020204020303" pitchFamily="34" charset="0"/>
              </a:rPr>
            </a:br>
            <a:r>
              <a:rPr lang="en-US" sz="2400" dirty="0" smtClean="0">
                <a:latin typeface="Futura Bk BT" panose="020B0502020204020303" pitchFamily="34" charset="0"/>
              </a:rPr>
              <a:t>1650 </a:t>
            </a:r>
            <a:r>
              <a:rPr lang="en-US" sz="2400" dirty="0" err="1" smtClean="0">
                <a:latin typeface="Futura Bk BT" panose="020B0502020204020303" pitchFamily="34" charset="0"/>
              </a:rPr>
              <a:t>Wewatta</a:t>
            </a:r>
            <a:r>
              <a:rPr lang="en-US" sz="2400" dirty="0" smtClean="0">
                <a:latin typeface="Futura Bk BT" panose="020B0502020204020303" pitchFamily="34" charset="0"/>
              </a:rPr>
              <a:t> Street</a:t>
            </a:r>
            <a:endParaRPr lang="en-US" sz="2400" dirty="0">
              <a:latin typeface="Futura Bk BT" panose="020B0502020204020303" pitchFamily="34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458361" y="1546383"/>
            <a:ext cx="3810000" cy="4691063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Futura Bk BT" panose="020B0502020204020303" pitchFamily="34" charset="0"/>
              </a:rPr>
              <a:t>Developer:		Holland Partners</a:t>
            </a:r>
          </a:p>
          <a:p>
            <a:r>
              <a:rPr lang="en-US" dirty="0" smtClean="0">
                <a:latin typeface="Futura Bk BT" panose="020B0502020204020303" pitchFamily="34" charset="0"/>
              </a:rPr>
              <a:t>Contractor: 	Holland Construction</a:t>
            </a:r>
          </a:p>
          <a:p>
            <a:r>
              <a:rPr lang="en-US" dirty="0" smtClean="0">
                <a:latin typeface="Futura Bk BT" panose="020B0502020204020303" pitchFamily="34" charset="0"/>
              </a:rPr>
              <a:t>Architect:		Shears Adkins 		</a:t>
            </a:r>
            <a:r>
              <a:rPr lang="en-US" dirty="0" err="1" smtClean="0">
                <a:latin typeface="Futura Bk BT" panose="020B0502020204020303" pitchFamily="34" charset="0"/>
              </a:rPr>
              <a:t>Rockmore</a:t>
            </a:r>
            <a:endParaRPr lang="en-US" dirty="0" smtClean="0">
              <a:latin typeface="Futura Bk BT" panose="020B0502020204020303" pitchFamily="34" charset="0"/>
            </a:endParaRPr>
          </a:p>
          <a:p>
            <a:r>
              <a:rPr lang="en-US" dirty="0">
                <a:latin typeface="Futura Bk BT" panose="020B0502020204020303" pitchFamily="34" charset="0"/>
              </a:rPr>
              <a:t>Date Began:	</a:t>
            </a:r>
            <a:r>
              <a:rPr lang="en-US" dirty="0" smtClean="0">
                <a:latin typeface="Futura Bk BT" panose="020B0502020204020303" pitchFamily="34" charset="0"/>
              </a:rPr>
              <a:t>January </a:t>
            </a:r>
            <a:r>
              <a:rPr lang="en-US" dirty="0">
                <a:latin typeface="Futura Bk BT" panose="020B0502020204020303" pitchFamily="34" charset="0"/>
              </a:rPr>
              <a:t>2013</a:t>
            </a:r>
          </a:p>
          <a:p>
            <a:r>
              <a:rPr lang="en-US" dirty="0" smtClean="0">
                <a:latin typeface="Futura Bk BT" panose="020B0502020204020303" pitchFamily="34" charset="0"/>
              </a:rPr>
              <a:t>Scheduled Completion:</a:t>
            </a:r>
            <a:r>
              <a:rPr lang="en-US" dirty="0">
                <a:latin typeface="Futura Bk BT" panose="020B0502020204020303" pitchFamily="34" charset="0"/>
              </a:rPr>
              <a:t>	December 2014</a:t>
            </a:r>
          </a:p>
          <a:p>
            <a:r>
              <a:rPr lang="en-US" dirty="0">
                <a:latin typeface="Futura Bk BT" panose="020B0502020204020303" pitchFamily="34" charset="0"/>
              </a:rPr>
              <a:t>Square Footage</a:t>
            </a:r>
            <a:r>
              <a:rPr lang="en-US" dirty="0" smtClean="0">
                <a:latin typeface="Futura Bk BT" panose="020B0502020204020303" pitchFamily="34" charset="0"/>
              </a:rPr>
              <a:t>:	6,000 SF Retail</a:t>
            </a:r>
          </a:p>
          <a:p>
            <a:r>
              <a:rPr lang="en-US" dirty="0">
                <a:latin typeface="Futura Bk BT" panose="020B0502020204020303" pitchFamily="34" charset="0"/>
              </a:rPr>
              <a:t>	</a:t>
            </a:r>
            <a:r>
              <a:rPr lang="en-US" dirty="0" smtClean="0">
                <a:latin typeface="Futura Bk BT" panose="020B0502020204020303" pitchFamily="34" charset="0"/>
              </a:rPr>
              <a:t>	287 Unit Apartment</a:t>
            </a:r>
          </a:p>
          <a:p>
            <a:r>
              <a:rPr lang="en-US" dirty="0" smtClean="0">
                <a:latin typeface="Futura Bk BT" panose="020B0502020204020303" pitchFamily="34" charset="0"/>
              </a:rPr>
              <a:t>Notes</a:t>
            </a:r>
            <a:r>
              <a:rPr lang="en-US" dirty="0">
                <a:latin typeface="Futura Bk BT" panose="020B0502020204020303" pitchFamily="34" charset="0"/>
              </a:rPr>
              <a:t>:			</a:t>
            </a:r>
          </a:p>
          <a:p>
            <a:pPr marL="285750" lvl="0" indent="-285750">
              <a:buFont typeface="Wingdings" pitchFamily="2" charset="2"/>
              <a:buChar char="§"/>
            </a:pPr>
            <a:r>
              <a:rPr lang="en-US" dirty="0">
                <a:latin typeface="Futura Bk BT" panose="020B0502020204020303" pitchFamily="34" charset="0"/>
              </a:rPr>
              <a:t>Twenty-one story apartment </a:t>
            </a:r>
            <a:r>
              <a:rPr lang="en-US" dirty="0" smtClean="0">
                <a:latin typeface="Futura Bk BT" panose="020B0502020204020303" pitchFamily="34" charset="0"/>
              </a:rPr>
              <a:t>building with 287 apartments</a:t>
            </a:r>
            <a:endParaRPr lang="en-US" dirty="0">
              <a:latin typeface="Futura Bk BT" panose="020B0502020204020303" pitchFamily="34" charset="0"/>
            </a:endParaRPr>
          </a:p>
          <a:p>
            <a:pPr marL="285750" lvl="0" indent="-285750">
              <a:buFont typeface="Wingdings" pitchFamily="2" charset="2"/>
              <a:buChar char="§"/>
            </a:pPr>
            <a:r>
              <a:rPr lang="en-US" dirty="0" smtClean="0">
                <a:latin typeface="Futura Bk BT" panose="020B0502020204020303" pitchFamily="34" charset="0"/>
              </a:rPr>
              <a:t>287 total parking </a:t>
            </a:r>
            <a:r>
              <a:rPr lang="en-US" dirty="0">
                <a:latin typeface="Futura Bk BT" panose="020B0502020204020303" pitchFamily="34" charset="0"/>
              </a:rPr>
              <a:t>spaces will be </a:t>
            </a:r>
            <a:r>
              <a:rPr lang="en-US" dirty="0" smtClean="0">
                <a:latin typeface="Futura Bk BT" panose="020B0502020204020303" pitchFamily="34" charset="0"/>
              </a:rPr>
              <a:t>provided on 2 underground levels as well as levels 2-4</a:t>
            </a:r>
          </a:p>
          <a:p>
            <a:pPr marL="285750" lvl="0" indent="-285750">
              <a:buFont typeface="Wingdings" pitchFamily="2" charset="2"/>
              <a:buChar char="§"/>
            </a:pPr>
            <a:r>
              <a:rPr lang="en-US" dirty="0" smtClean="0">
                <a:latin typeface="Futura Bk BT" panose="020B0502020204020303" pitchFamily="34" charset="0"/>
              </a:rPr>
              <a:t>Ground </a:t>
            </a:r>
            <a:r>
              <a:rPr lang="en-US" dirty="0">
                <a:latin typeface="Futura Bk BT" panose="020B0502020204020303" pitchFamily="34" charset="0"/>
              </a:rPr>
              <a:t>floor will include </a:t>
            </a:r>
            <a:r>
              <a:rPr lang="en-US" dirty="0" smtClean="0">
                <a:latin typeface="Futura Bk BT" panose="020B0502020204020303" pitchFamily="34" charset="0"/>
              </a:rPr>
              <a:t>6,000 </a:t>
            </a:r>
            <a:r>
              <a:rPr lang="en-US" dirty="0">
                <a:latin typeface="Futura Bk BT" panose="020B0502020204020303" pitchFamily="34" charset="0"/>
              </a:rPr>
              <a:t>SF of </a:t>
            </a:r>
            <a:r>
              <a:rPr lang="en-US" dirty="0" smtClean="0">
                <a:latin typeface="Futura Bk BT" panose="020B0502020204020303" pitchFamily="34" charset="0"/>
              </a:rPr>
              <a:t>retail. Apartments </a:t>
            </a:r>
            <a:r>
              <a:rPr lang="en-US" dirty="0">
                <a:latin typeface="Futura Bk BT" panose="020B0502020204020303" pitchFamily="34" charset="0"/>
              </a:rPr>
              <a:t>will be on levels 5 through </a:t>
            </a:r>
            <a:r>
              <a:rPr lang="en-US" dirty="0" smtClean="0">
                <a:latin typeface="Futura Bk BT" panose="020B0502020204020303" pitchFamily="34" charset="0"/>
              </a:rPr>
              <a:t>21.</a:t>
            </a:r>
          </a:p>
          <a:p>
            <a:pPr marL="285750" lvl="0" indent="-285750">
              <a:buFont typeface="Wingdings" pitchFamily="2" charset="2"/>
              <a:buChar char="§"/>
            </a:pPr>
            <a:r>
              <a:rPr lang="en-US" dirty="0" smtClean="0">
                <a:latin typeface="Futura Bk BT" panose="020B0502020204020303" pitchFamily="34" charset="0"/>
              </a:rPr>
              <a:t>Pursuing LEED – Gold Certification</a:t>
            </a:r>
          </a:p>
          <a:p>
            <a:pPr marL="285750" lvl="0" indent="-285750">
              <a:buFont typeface="Wingdings" pitchFamily="2" charset="2"/>
              <a:buChar char="§"/>
            </a:pPr>
            <a:endParaRPr lang="en-US" dirty="0">
              <a:latin typeface="Futura Bk BT" panose="020B0502020204020303" pitchFamily="34" charset="0"/>
            </a:endParaRPr>
          </a:p>
          <a:p>
            <a:endParaRPr lang="en-US" dirty="0" smtClean="0">
              <a:latin typeface="Futura Bk BT" panose="020B0502020204020303" pitchFamily="34" charset="0"/>
            </a:endParaRP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304800" y="304800"/>
            <a:ext cx="614045" cy="570230"/>
          </a:xfrm>
          <a:prstGeom prst="rect">
            <a:avLst/>
          </a:prstGeom>
          <a:solidFill>
            <a:schemeClr val="accent1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vert="horz" wrap="square" lIns="91440" tIns="45720" rIns="91440" bIns="45720" anchor="t" anchorCtr="0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800" dirty="0">
                <a:ea typeface="Calibri"/>
                <a:cs typeface="Times New Roman"/>
              </a:rPr>
              <a:t>8</a:t>
            </a:r>
            <a:endParaRPr lang="en-US" sz="1100" dirty="0">
              <a:effectLst/>
              <a:ea typeface="Calibri"/>
              <a:cs typeface="Times New Roman"/>
            </a:endParaRPr>
          </a:p>
        </p:txBody>
      </p:sp>
      <p:pic>
        <p:nvPicPr>
          <p:cNvPr id="8" name="Picture 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4191000"/>
            <a:ext cx="3886200" cy="228600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  <a:extLst/>
        </p:spPr>
      </p:pic>
      <p:pic>
        <p:nvPicPr>
          <p:cNvPr id="10" name="Picture 9" descr="http://denverinfill.com/blog/wp-content/uploads/2012/10/2012-10-25_1650-wewatta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3027" y="381000"/>
            <a:ext cx="2988945" cy="351091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7" name="Picture 6" descr="DUSPAlogocolo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523" y="6019800"/>
            <a:ext cx="759677" cy="762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89" r="71688"/>
          <a:stretch/>
        </p:blipFill>
        <p:spPr>
          <a:xfrm>
            <a:off x="1315192" y="6096000"/>
            <a:ext cx="2588821" cy="76199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97" t="88888" r="-1" b="1"/>
          <a:stretch/>
        </p:blipFill>
        <p:spPr>
          <a:xfrm>
            <a:off x="8585860" y="6096001"/>
            <a:ext cx="558139" cy="76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079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 smtClean="0">
              <a:latin typeface="Futura Bk BT" panose="020B0502020204020303" pitchFamily="34" charset="0"/>
            </a:endParaRPr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>
              <a:latin typeface="Futura Bk BT" panose="020B0502020204020303" pitchFamily="34" charset="0"/>
            </a:endParaRPr>
          </a:p>
        </p:txBody>
      </p:sp>
      <p:pic>
        <p:nvPicPr>
          <p:cNvPr id="4" name="Picture 4" descr="20101117-Aerial-Entire Project-3rd Quarter 003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381000" y="687388"/>
            <a:ext cx="8382000" cy="5580062"/>
          </a:xfrm>
          <a:prstGeom prst="rect">
            <a:avLst/>
          </a:prstGeom>
          <a:solidFill>
            <a:srgbClr val="00B050"/>
          </a:solidFill>
          <a:ln w="9525">
            <a:noFill/>
            <a:miter lim="800000"/>
            <a:headEnd/>
            <a:tailEnd/>
          </a:ln>
        </p:spPr>
      </p:pic>
      <p:sp>
        <p:nvSpPr>
          <p:cNvPr id="5" name="5-Point Star 4"/>
          <p:cNvSpPr/>
          <p:nvPr/>
        </p:nvSpPr>
        <p:spPr>
          <a:xfrm>
            <a:off x="6781800" y="3810000"/>
            <a:ext cx="152400" cy="15240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Futura Bk BT" panose="020B0502020204020303" pitchFamily="34" charset="0"/>
            </a:endParaRPr>
          </a:p>
        </p:txBody>
      </p:sp>
      <p:sp>
        <p:nvSpPr>
          <p:cNvPr id="23" name="Freeform 22"/>
          <p:cNvSpPr/>
          <p:nvPr/>
        </p:nvSpPr>
        <p:spPr>
          <a:xfrm>
            <a:off x="6604000" y="1893888"/>
            <a:ext cx="2160588" cy="4368800"/>
          </a:xfrm>
          <a:custGeom>
            <a:avLst/>
            <a:gdLst>
              <a:gd name="connsiteX0" fmla="*/ 2142836 w 2161309"/>
              <a:gd name="connsiteY0" fmla="*/ 4368800 h 4368800"/>
              <a:gd name="connsiteX1" fmla="*/ 1560945 w 2161309"/>
              <a:gd name="connsiteY1" fmla="*/ 4350327 h 4368800"/>
              <a:gd name="connsiteX2" fmla="*/ 0 w 2161309"/>
              <a:gd name="connsiteY2" fmla="*/ 110836 h 4368800"/>
              <a:gd name="connsiteX3" fmla="*/ 2161309 w 2161309"/>
              <a:gd name="connsiteY3" fmla="*/ 0 h 4368800"/>
              <a:gd name="connsiteX4" fmla="*/ 2142836 w 2161309"/>
              <a:gd name="connsiteY4" fmla="*/ 4368800 h 436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1309" h="4368800">
                <a:moveTo>
                  <a:pt x="2142836" y="4368800"/>
                </a:moveTo>
                <a:lnTo>
                  <a:pt x="1560945" y="4350327"/>
                </a:lnTo>
                <a:lnTo>
                  <a:pt x="0" y="110836"/>
                </a:lnTo>
                <a:lnTo>
                  <a:pt x="2161309" y="0"/>
                </a:lnTo>
                <a:cubicBezTo>
                  <a:pt x="2155151" y="1450109"/>
                  <a:pt x="2148994" y="2900218"/>
                  <a:pt x="2142836" y="4368800"/>
                </a:cubicBezTo>
                <a:close/>
              </a:path>
            </a:pathLst>
          </a:custGeom>
          <a:solidFill>
            <a:srgbClr val="0070C0">
              <a:alpha val="45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Futura Bk BT" panose="020B0502020204020303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391400" y="2743200"/>
            <a:ext cx="1143000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600" b="1" dirty="0">
                <a:solidFill>
                  <a:schemeClr val="bg1">
                    <a:lumMod val="95000"/>
                  </a:schemeClr>
                </a:solidFill>
                <a:latin typeface="Futura Bk BT" panose="020B0502020204020303" pitchFamily="34" charset="0"/>
              </a:rPr>
              <a:t>LODO Historic District</a:t>
            </a:r>
          </a:p>
        </p:txBody>
      </p:sp>
      <p:sp>
        <p:nvSpPr>
          <p:cNvPr id="5128" name="TextBox 24"/>
          <p:cNvSpPr txBox="1">
            <a:spLocks noChangeArrowheads="1"/>
          </p:cNvSpPr>
          <p:nvPr/>
        </p:nvSpPr>
        <p:spPr bwMode="auto">
          <a:xfrm>
            <a:off x="4572000" y="381000"/>
            <a:ext cx="4267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dirty="0">
                <a:latin typeface="Futura Bk BT" panose="020B0502020204020303" pitchFamily="34" charset="0"/>
              </a:rPr>
              <a:t>Denver’s Central Platte Valley: 1990s</a:t>
            </a:r>
          </a:p>
        </p:txBody>
      </p:sp>
      <p:sp>
        <p:nvSpPr>
          <p:cNvPr id="28" name="Freeform 27"/>
          <p:cNvSpPr/>
          <p:nvPr/>
        </p:nvSpPr>
        <p:spPr>
          <a:xfrm>
            <a:off x="3200400" y="692150"/>
            <a:ext cx="1047750" cy="5570538"/>
          </a:xfrm>
          <a:custGeom>
            <a:avLst/>
            <a:gdLst>
              <a:gd name="connsiteX0" fmla="*/ 1068339 w 1068339"/>
              <a:gd name="connsiteY0" fmla="*/ 0 h 5569528"/>
              <a:gd name="connsiteX1" fmla="*/ 735830 w 1068339"/>
              <a:gd name="connsiteY1" fmla="*/ 378691 h 5569528"/>
              <a:gd name="connsiteX2" fmla="*/ 172412 w 1068339"/>
              <a:gd name="connsiteY2" fmla="*/ 748146 h 5569528"/>
              <a:gd name="connsiteX3" fmla="*/ 43103 w 1068339"/>
              <a:gd name="connsiteY3" fmla="*/ 1154546 h 5569528"/>
              <a:gd name="connsiteX4" fmla="*/ 431030 w 1068339"/>
              <a:gd name="connsiteY4" fmla="*/ 1874982 h 5569528"/>
              <a:gd name="connsiteX5" fmla="*/ 200121 w 1068339"/>
              <a:gd name="connsiteY5" fmla="*/ 2770909 h 5569528"/>
              <a:gd name="connsiteX6" fmla="*/ 837430 w 1068339"/>
              <a:gd name="connsiteY6" fmla="*/ 5569528 h 5569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68339" h="5569528">
                <a:moveTo>
                  <a:pt x="1068339" y="0"/>
                </a:moveTo>
                <a:cubicBezTo>
                  <a:pt x="976745" y="127000"/>
                  <a:pt x="885151" y="254000"/>
                  <a:pt x="735830" y="378691"/>
                </a:cubicBezTo>
                <a:cubicBezTo>
                  <a:pt x="586509" y="503382"/>
                  <a:pt x="287867" y="618837"/>
                  <a:pt x="172412" y="748146"/>
                </a:cubicBezTo>
                <a:cubicBezTo>
                  <a:pt x="56958" y="877455"/>
                  <a:pt x="0" y="966740"/>
                  <a:pt x="43103" y="1154546"/>
                </a:cubicBezTo>
                <a:cubicBezTo>
                  <a:pt x="86206" y="1342352"/>
                  <a:pt x="404860" y="1605588"/>
                  <a:pt x="431030" y="1874982"/>
                </a:cubicBezTo>
                <a:cubicBezTo>
                  <a:pt x="457200" y="2144376"/>
                  <a:pt x="132388" y="2155151"/>
                  <a:pt x="200121" y="2770909"/>
                </a:cubicBezTo>
                <a:cubicBezTo>
                  <a:pt x="267854" y="3386667"/>
                  <a:pt x="552642" y="4478097"/>
                  <a:pt x="837430" y="5569528"/>
                </a:cubicBezTo>
              </a:path>
            </a:pathLst>
          </a:cu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Futura Bk BT" panose="020B0502020204020303" pitchFamily="34" charset="0"/>
            </a:endParaRPr>
          </a:p>
        </p:txBody>
      </p:sp>
      <p:sp>
        <p:nvSpPr>
          <p:cNvPr id="30" name="Freeform 29"/>
          <p:cNvSpPr/>
          <p:nvPr/>
        </p:nvSpPr>
        <p:spPr>
          <a:xfrm>
            <a:off x="379413" y="1954213"/>
            <a:ext cx="5935662" cy="660400"/>
          </a:xfrm>
          <a:custGeom>
            <a:avLst/>
            <a:gdLst>
              <a:gd name="connsiteX0" fmla="*/ 0 w 5935902"/>
              <a:gd name="connsiteY0" fmla="*/ 521854 h 660400"/>
              <a:gd name="connsiteX1" fmla="*/ 4959927 w 5935902"/>
              <a:gd name="connsiteY1" fmla="*/ 23091 h 660400"/>
              <a:gd name="connsiteX2" fmla="*/ 5855854 w 5935902"/>
              <a:gd name="connsiteY2" fmla="*/ 660400 h 660400"/>
              <a:gd name="connsiteX3" fmla="*/ 5855854 w 5935902"/>
              <a:gd name="connsiteY3" fmla="*/ 660400 h 6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35902" h="660400">
                <a:moveTo>
                  <a:pt x="0" y="521854"/>
                </a:moveTo>
                <a:cubicBezTo>
                  <a:pt x="1991976" y="260927"/>
                  <a:pt x="3983952" y="0"/>
                  <a:pt x="4959927" y="23091"/>
                </a:cubicBezTo>
                <a:cubicBezTo>
                  <a:pt x="5935902" y="46182"/>
                  <a:pt x="5855854" y="660400"/>
                  <a:pt x="5855854" y="660400"/>
                </a:cubicBezTo>
                <a:lnTo>
                  <a:pt x="5855854" y="660400"/>
                </a:lnTo>
              </a:path>
            </a:pathLst>
          </a:custGeom>
          <a:ln w="63500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Futura Bk BT" panose="020B0502020204020303" pitchFamily="34" charset="0"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>
            <a:off x="5486400" y="1981200"/>
            <a:ext cx="1066800" cy="0"/>
          </a:xfrm>
          <a:prstGeom prst="line">
            <a:avLst/>
          </a:prstGeom>
          <a:ln w="63500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Freeform 34"/>
          <p:cNvSpPr/>
          <p:nvPr/>
        </p:nvSpPr>
        <p:spPr>
          <a:xfrm>
            <a:off x="3810000" y="685800"/>
            <a:ext cx="2854325" cy="508000"/>
          </a:xfrm>
          <a:custGeom>
            <a:avLst/>
            <a:gdLst>
              <a:gd name="connsiteX0" fmla="*/ 0 w 2854036"/>
              <a:gd name="connsiteY0" fmla="*/ 0 h 508000"/>
              <a:gd name="connsiteX1" fmla="*/ 535709 w 2854036"/>
              <a:gd name="connsiteY1" fmla="*/ 175491 h 508000"/>
              <a:gd name="connsiteX2" fmla="*/ 1043709 w 2854036"/>
              <a:gd name="connsiteY2" fmla="*/ 304800 h 508000"/>
              <a:gd name="connsiteX3" fmla="*/ 1958109 w 2854036"/>
              <a:gd name="connsiteY3" fmla="*/ 341745 h 508000"/>
              <a:gd name="connsiteX4" fmla="*/ 2336800 w 2854036"/>
              <a:gd name="connsiteY4" fmla="*/ 387927 h 508000"/>
              <a:gd name="connsiteX5" fmla="*/ 2854036 w 2854036"/>
              <a:gd name="connsiteY5" fmla="*/ 508000 h 508000"/>
              <a:gd name="connsiteX6" fmla="*/ 2854036 w 2854036"/>
              <a:gd name="connsiteY6" fmla="*/ 50800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54036" h="508000">
                <a:moveTo>
                  <a:pt x="0" y="0"/>
                </a:moveTo>
                <a:cubicBezTo>
                  <a:pt x="180879" y="62345"/>
                  <a:pt x="361758" y="124691"/>
                  <a:pt x="535709" y="175491"/>
                </a:cubicBezTo>
                <a:cubicBezTo>
                  <a:pt x="709661" y="226291"/>
                  <a:pt x="806642" y="277091"/>
                  <a:pt x="1043709" y="304800"/>
                </a:cubicBezTo>
                <a:cubicBezTo>
                  <a:pt x="1280776" y="332509"/>
                  <a:pt x="1742594" y="327891"/>
                  <a:pt x="1958109" y="341745"/>
                </a:cubicBezTo>
                <a:cubicBezTo>
                  <a:pt x="2173624" y="355600"/>
                  <a:pt x="2187479" y="360218"/>
                  <a:pt x="2336800" y="387927"/>
                </a:cubicBezTo>
                <a:cubicBezTo>
                  <a:pt x="2486121" y="415636"/>
                  <a:pt x="2854036" y="508000"/>
                  <a:pt x="2854036" y="508000"/>
                </a:cubicBezTo>
                <a:lnTo>
                  <a:pt x="2854036" y="508000"/>
                </a:lnTo>
              </a:path>
            </a:pathLst>
          </a:custGeom>
          <a:ln w="63500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Futura Bk BT" panose="020B0502020204020303" pitchFamily="34" charset="0"/>
            </a:endParaRPr>
          </a:p>
        </p:txBody>
      </p:sp>
      <p:cxnSp>
        <p:nvCxnSpPr>
          <p:cNvPr id="37" name="Straight Connector 36"/>
          <p:cNvCxnSpPr>
            <a:stCxn id="35" idx="3"/>
          </p:cNvCxnSpPr>
          <p:nvPr/>
        </p:nvCxnSpPr>
        <p:spPr>
          <a:xfrm flipV="1">
            <a:off x="5767388" y="992188"/>
            <a:ext cx="923925" cy="34925"/>
          </a:xfrm>
          <a:prstGeom prst="line">
            <a:avLst/>
          </a:prstGeom>
          <a:ln w="63500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V="1">
            <a:off x="381000" y="4648200"/>
            <a:ext cx="6248400" cy="228600"/>
          </a:xfrm>
          <a:prstGeom prst="line">
            <a:avLst/>
          </a:prstGeom>
          <a:ln w="66675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reeform 14"/>
          <p:cNvSpPr/>
          <p:nvPr/>
        </p:nvSpPr>
        <p:spPr>
          <a:xfrm>
            <a:off x="995363" y="2667000"/>
            <a:ext cx="1539875" cy="2771775"/>
          </a:xfrm>
          <a:custGeom>
            <a:avLst/>
            <a:gdLst>
              <a:gd name="connsiteX0" fmla="*/ 1091430 w 1539394"/>
              <a:gd name="connsiteY0" fmla="*/ 2436860 h 2721647"/>
              <a:gd name="connsiteX1" fmla="*/ 897467 w 1539394"/>
              <a:gd name="connsiteY1" fmla="*/ 2575405 h 2721647"/>
              <a:gd name="connsiteX2" fmla="*/ 638848 w 1539394"/>
              <a:gd name="connsiteY2" fmla="*/ 2686242 h 2721647"/>
              <a:gd name="connsiteX3" fmla="*/ 315576 w 1539394"/>
              <a:gd name="connsiteY3" fmla="*/ 2704714 h 2721647"/>
              <a:gd name="connsiteX4" fmla="*/ 47721 w 1539394"/>
              <a:gd name="connsiteY4" fmla="*/ 2584642 h 2721647"/>
              <a:gd name="connsiteX5" fmla="*/ 84667 w 1539394"/>
              <a:gd name="connsiteY5" fmla="*/ 2187478 h 2721647"/>
              <a:gd name="connsiteX6" fmla="*/ 269394 w 1539394"/>
              <a:gd name="connsiteY6" fmla="*/ 1938096 h 2721647"/>
              <a:gd name="connsiteX7" fmla="*/ 167794 w 1539394"/>
              <a:gd name="connsiteY7" fmla="*/ 1716424 h 2721647"/>
              <a:gd name="connsiteX8" fmla="*/ 149321 w 1539394"/>
              <a:gd name="connsiteY8" fmla="*/ 1503987 h 2721647"/>
              <a:gd name="connsiteX9" fmla="*/ 20012 w 1539394"/>
              <a:gd name="connsiteY9" fmla="*/ 1143769 h 2721647"/>
              <a:gd name="connsiteX10" fmla="*/ 269394 w 1539394"/>
              <a:gd name="connsiteY10" fmla="*/ 598824 h 2721647"/>
              <a:gd name="connsiteX11" fmla="*/ 435648 w 1539394"/>
              <a:gd name="connsiteY11" fmla="*/ 229369 h 2721647"/>
              <a:gd name="connsiteX12" fmla="*/ 574194 w 1539394"/>
              <a:gd name="connsiteY12" fmla="*/ 81587 h 2721647"/>
              <a:gd name="connsiteX13" fmla="*/ 860521 w 1539394"/>
              <a:gd name="connsiteY13" fmla="*/ 16933 h 2721647"/>
              <a:gd name="connsiteX14" fmla="*/ 878994 w 1539394"/>
              <a:gd name="connsiteY14" fmla="*/ 183187 h 2721647"/>
              <a:gd name="connsiteX15" fmla="*/ 675794 w 1539394"/>
              <a:gd name="connsiteY15" fmla="*/ 534169 h 2721647"/>
              <a:gd name="connsiteX16" fmla="*/ 694267 w 1539394"/>
              <a:gd name="connsiteY16" fmla="*/ 931333 h 2721647"/>
              <a:gd name="connsiteX17" fmla="*/ 1146848 w 1539394"/>
              <a:gd name="connsiteY17" fmla="*/ 1189951 h 2721647"/>
              <a:gd name="connsiteX18" fmla="*/ 1322339 w 1539394"/>
              <a:gd name="connsiteY18" fmla="*/ 1319260 h 2721647"/>
              <a:gd name="connsiteX19" fmla="*/ 1442412 w 1539394"/>
              <a:gd name="connsiteY19" fmla="*/ 1439333 h 2721647"/>
              <a:gd name="connsiteX20" fmla="*/ 1534776 w 1539394"/>
              <a:gd name="connsiteY20" fmla="*/ 1642533 h 2721647"/>
              <a:gd name="connsiteX21" fmla="*/ 1460885 w 1539394"/>
              <a:gd name="connsiteY21" fmla="*/ 1919624 h 2721647"/>
              <a:gd name="connsiteX22" fmla="*/ 1091430 w 1539394"/>
              <a:gd name="connsiteY22" fmla="*/ 2436860 h 2721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539394" h="2721647">
                <a:moveTo>
                  <a:pt x="1091430" y="2436860"/>
                </a:moveTo>
                <a:cubicBezTo>
                  <a:pt x="997527" y="2546157"/>
                  <a:pt x="972897" y="2533841"/>
                  <a:pt x="897467" y="2575405"/>
                </a:cubicBezTo>
                <a:cubicBezTo>
                  <a:pt x="822037" y="2616969"/>
                  <a:pt x="735830" y="2664691"/>
                  <a:pt x="638848" y="2686242"/>
                </a:cubicBezTo>
                <a:cubicBezTo>
                  <a:pt x="541866" y="2707793"/>
                  <a:pt x="414097" y="2721647"/>
                  <a:pt x="315576" y="2704714"/>
                </a:cubicBezTo>
                <a:cubicBezTo>
                  <a:pt x="217055" y="2687781"/>
                  <a:pt x="86206" y="2670848"/>
                  <a:pt x="47721" y="2584642"/>
                </a:cubicBezTo>
                <a:cubicBezTo>
                  <a:pt x="9236" y="2498436"/>
                  <a:pt x="47722" y="2295236"/>
                  <a:pt x="84667" y="2187478"/>
                </a:cubicBezTo>
                <a:cubicBezTo>
                  <a:pt x="121612" y="2079720"/>
                  <a:pt x="255540" y="2016605"/>
                  <a:pt x="269394" y="1938096"/>
                </a:cubicBezTo>
                <a:cubicBezTo>
                  <a:pt x="283249" y="1859587"/>
                  <a:pt x="187806" y="1788776"/>
                  <a:pt x="167794" y="1716424"/>
                </a:cubicBezTo>
                <a:cubicBezTo>
                  <a:pt x="147782" y="1644073"/>
                  <a:pt x="173951" y="1599430"/>
                  <a:pt x="149321" y="1503987"/>
                </a:cubicBezTo>
                <a:cubicBezTo>
                  <a:pt x="124691" y="1408545"/>
                  <a:pt x="0" y="1294629"/>
                  <a:pt x="20012" y="1143769"/>
                </a:cubicBezTo>
                <a:cubicBezTo>
                  <a:pt x="40024" y="992909"/>
                  <a:pt x="200121" y="751224"/>
                  <a:pt x="269394" y="598824"/>
                </a:cubicBezTo>
                <a:cubicBezTo>
                  <a:pt x="338667" y="446424"/>
                  <a:pt x="384848" y="315575"/>
                  <a:pt x="435648" y="229369"/>
                </a:cubicBezTo>
                <a:cubicBezTo>
                  <a:pt x="486448" y="143163"/>
                  <a:pt x="503382" y="116993"/>
                  <a:pt x="574194" y="81587"/>
                </a:cubicBezTo>
                <a:cubicBezTo>
                  <a:pt x="645006" y="46181"/>
                  <a:pt x="809721" y="0"/>
                  <a:pt x="860521" y="16933"/>
                </a:cubicBezTo>
                <a:cubicBezTo>
                  <a:pt x="911321" y="33866"/>
                  <a:pt x="909782" y="96981"/>
                  <a:pt x="878994" y="183187"/>
                </a:cubicBezTo>
                <a:cubicBezTo>
                  <a:pt x="848206" y="269393"/>
                  <a:pt x="706582" y="409478"/>
                  <a:pt x="675794" y="534169"/>
                </a:cubicBezTo>
                <a:cubicBezTo>
                  <a:pt x="645006" y="658860"/>
                  <a:pt x="615758" y="822036"/>
                  <a:pt x="694267" y="931333"/>
                </a:cubicBezTo>
                <a:cubicBezTo>
                  <a:pt x="772776" y="1040630"/>
                  <a:pt x="1042169" y="1125297"/>
                  <a:pt x="1146848" y="1189951"/>
                </a:cubicBezTo>
                <a:cubicBezTo>
                  <a:pt x="1251527" y="1254605"/>
                  <a:pt x="1273078" y="1277696"/>
                  <a:pt x="1322339" y="1319260"/>
                </a:cubicBezTo>
                <a:cubicBezTo>
                  <a:pt x="1371600" y="1360824"/>
                  <a:pt x="1407006" y="1385454"/>
                  <a:pt x="1442412" y="1439333"/>
                </a:cubicBezTo>
                <a:cubicBezTo>
                  <a:pt x="1477818" y="1493212"/>
                  <a:pt x="1531697" y="1562485"/>
                  <a:pt x="1534776" y="1642533"/>
                </a:cubicBezTo>
                <a:cubicBezTo>
                  <a:pt x="1537855" y="1722581"/>
                  <a:pt x="1539394" y="1785697"/>
                  <a:pt x="1460885" y="1919624"/>
                </a:cubicBezTo>
                <a:cubicBezTo>
                  <a:pt x="1382376" y="2053551"/>
                  <a:pt x="1185333" y="2327563"/>
                  <a:pt x="1091430" y="2436860"/>
                </a:cubicBezTo>
                <a:close/>
              </a:path>
            </a:pathLst>
          </a:custGeom>
          <a:solidFill>
            <a:srgbClr val="00B050">
              <a:alpha val="19000"/>
            </a:srgbClr>
          </a:solidFill>
          <a:ln>
            <a:solidFill>
              <a:srgbClr val="00B050">
                <a:alpha val="7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Futura Bk BT" panose="020B0502020204020303" pitchFamily="34" charset="0"/>
            </a:endParaRPr>
          </a:p>
        </p:txBody>
      </p:sp>
      <p:sp>
        <p:nvSpPr>
          <p:cNvPr id="17" name="Freeform 16"/>
          <p:cNvSpPr/>
          <p:nvPr/>
        </p:nvSpPr>
        <p:spPr>
          <a:xfrm>
            <a:off x="396875" y="684213"/>
            <a:ext cx="3421063" cy="4562475"/>
          </a:xfrm>
          <a:custGeom>
            <a:avLst/>
            <a:gdLst>
              <a:gd name="connsiteX0" fmla="*/ 3371272 w 3420533"/>
              <a:gd name="connsiteY0" fmla="*/ 0 h 4562764"/>
              <a:gd name="connsiteX1" fmla="*/ 3408218 w 3420533"/>
              <a:gd name="connsiteY1" fmla="*/ 101600 h 4562764"/>
              <a:gd name="connsiteX2" fmla="*/ 3297381 w 3420533"/>
              <a:gd name="connsiteY2" fmla="*/ 267854 h 4562764"/>
              <a:gd name="connsiteX3" fmla="*/ 2844800 w 3420533"/>
              <a:gd name="connsiteY3" fmla="*/ 526473 h 4562764"/>
              <a:gd name="connsiteX4" fmla="*/ 2632363 w 3420533"/>
              <a:gd name="connsiteY4" fmla="*/ 683491 h 4562764"/>
              <a:gd name="connsiteX5" fmla="*/ 2253672 w 3420533"/>
              <a:gd name="connsiteY5" fmla="*/ 1025236 h 4562764"/>
              <a:gd name="connsiteX6" fmla="*/ 1967345 w 3420533"/>
              <a:gd name="connsiteY6" fmla="*/ 1209964 h 4562764"/>
              <a:gd name="connsiteX7" fmla="*/ 1754909 w 3420533"/>
              <a:gd name="connsiteY7" fmla="*/ 1293091 h 4562764"/>
              <a:gd name="connsiteX8" fmla="*/ 1145309 w 3420533"/>
              <a:gd name="connsiteY8" fmla="*/ 1708727 h 4562764"/>
              <a:gd name="connsiteX9" fmla="*/ 748145 w 3420533"/>
              <a:gd name="connsiteY9" fmla="*/ 2309091 h 4562764"/>
              <a:gd name="connsiteX10" fmla="*/ 424872 w 3420533"/>
              <a:gd name="connsiteY10" fmla="*/ 3131127 h 4562764"/>
              <a:gd name="connsiteX11" fmla="*/ 332509 w 3420533"/>
              <a:gd name="connsiteY11" fmla="*/ 3860800 h 4562764"/>
              <a:gd name="connsiteX12" fmla="*/ 0 w 3420533"/>
              <a:gd name="connsiteY12" fmla="*/ 4562764 h 456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20533" h="4562764">
                <a:moveTo>
                  <a:pt x="3371272" y="0"/>
                </a:moveTo>
                <a:cubicBezTo>
                  <a:pt x="3395902" y="28479"/>
                  <a:pt x="3420533" y="56958"/>
                  <a:pt x="3408218" y="101600"/>
                </a:cubicBezTo>
                <a:cubicBezTo>
                  <a:pt x="3395903" y="146242"/>
                  <a:pt x="3391284" y="197042"/>
                  <a:pt x="3297381" y="267854"/>
                </a:cubicBezTo>
                <a:cubicBezTo>
                  <a:pt x="3203478" y="338666"/>
                  <a:pt x="2955636" y="457200"/>
                  <a:pt x="2844800" y="526473"/>
                </a:cubicBezTo>
                <a:cubicBezTo>
                  <a:pt x="2733964" y="595746"/>
                  <a:pt x="2730884" y="600364"/>
                  <a:pt x="2632363" y="683491"/>
                </a:cubicBezTo>
                <a:cubicBezTo>
                  <a:pt x="2533842" y="766618"/>
                  <a:pt x="2364508" y="937490"/>
                  <a:pt x="2253672" y="1025236"/>
                </a:cubicBezTo>
                <a:cubicBezTo>
                  <a:pt x="2142836" y="1112982"/>
                  <a:pt x="2050472" y="1165322"/>
                  <a:pt x="1967345" y="1209964"/>
                </a:cubicBezTo>
                <a:cubicBezTo>
                  <a:pt x="1884218" y="1254606"/>
                  <a:pt x="1891915" y="1209964"/>
                  <a:pt x="1754909" y="1293091"/>
                </a:cubicBezTo>
                <a:cubicBezTo>
                  <a:pt x="1617903" y="1376218"/>
                  <a:pt x="1313103" y="1539394"/>
                  <a:pt x="1145309" y="1708727"/>
                </a:cubicBezTo>
                <a:cubicBezTo>
                  <a:pt x="977515" y="1878060"/>
                  <a:pt x="868218" y="2072024"/>
                  <a:pt x="748145" y="2309091"/>
                </a:cubicBezTo>
                <a:cubicBezTo>
                  <a:pt x="628072" y="2546158"/>
                  <a:pt x="494145" y="2872509"/>
                  <a:pt x="424872" y="3131127"/>
                </a:cubicBezTo>
                <a:cubicBezTo>
                  <a:pt x="355599" y="3389745"/>
                  <a:pt x="403321" y="3622194"/>
                  <a:pt x="332509" y="3860800"/>
                </a:cubicBezTo>
                <a:cubicBezTo>
                  <a:pt x="261697" y="4099406"/>
                  <a:pt x="130848" y="4331085"/>
                  <a:pt x="0" y="4562764"/>
                </a:cubicBezTo>
              </a:path>
            </a:pathLst>
          </a:cu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Futura Bk BT" panose="020B0502020204020303" pitchFamily="34" charset="0"/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381000" y="6172200"/>
            <a:ext cx="6553200" cy="1588"/>
          </a:xfrm>
          <a:prstGeom prst="straightConnector1">
            <a:avLst/>
          </a:prstGeom>
          <a:ln w="63500">
            <a:solidFill>
              <a:srgbClr val="0070C0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Freeform 18"/>
          <p:cNvSpPr/>
          <p:nvPr/>
        </p:nvSpPr>
        <p:spPr>
          <a:xfrm>
            <a:off x="6272213" y="1173163"/>
            <a:ext cx="1671637" cy="665162"/>
          </a:xfrm>
          <a:custGeom>
            <a:avLst/>
            <a:gdLst>
              <a:gd name="connsiteX0" fmla="*/ 0 w 1671782"/>
              <a:gd name="connsiteY0" fmla="*/ 166255 h 665018"/>
              <a:gd name="connsiteX1" fmla="*/ 397164 w 1671782"/>
              <a:gd name="connsiteY1" fmla="*/ 18473 h 665018"/>
              <a:gd name="connsiteX2" fmla="*/ 1311564 w 1671782"/>
              <a:gd name="connsiteY2" fmla="*/ 0 h 665018"/>
              <a:gd name="connsiteX3" fmla="*/ 1671782 w 1671782"/>
              <a:gd name="connsiteY3" fmla="*/ 637309 h 665018"/>
              <a:gd name="connsiteX4" fmla="*/ 295564 w 1671782"/>
              <a:gd name="connsiteY4" fmla="*/ 665018 h 665018"/>
              <a:gd name="connsiteX5" fmla="*/ 64654 w 1671782"/>
              <a:gd name="connsiteY5" fmla="*/ 572655 h 665018"/>
              <a:gd name="connsiteX6" fmla="*/ 0 w 1671782"/>
              <a:gd name="connsiteY6" fmla="*/ 166255 h 665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71782" h="665018">
                <a:moveTo>
                  <a:pt x="0" y="166255"/>
                </a:moveTo>
                <a:lnTo>
                  <a:pt x="397164" y="18473"/>
                </a:lnTo>
                <a:lnTo>
                  <a:pt x="1311564" y="0"/>
                </a:lnTo>
                <a:lnTo>
                  <a:pt x="1671782" y="637309"/>
                </a:lnTo>
                <a:lnTo>
                  <a:pt x="295564" y="665018"/>
                </a:lnTo>
                <a:lnTo>
                  <a:pt x="64654" y="572655"/>
                </a:lnTo>
                <a:lnTo>
                  <a:pt x="0" y="166255"/>
                </a:lnTo>
                <a:close/>
              </a:path>
            </a:pathLst>
          </a:custGeom>
          <a:solidFill>
            <a:srgbClr val="00B050">
              <a:alpha val="19000"/>
            </a:srgbClr>
          </a:solidFill>
          <a:ln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Futura Bk BT" panose="020B0502020204020303" pitchFamily="34" charset="0"/>
            </a:endParaRPr>
          </a:p>
        </p:txBody>
      </p:sp>
      <p:sp>
        <p:nvSpPr>
          <p:cNvPr id="5139" name="TextBox 28"/>
          <p:cNvSpPr txBox="1">
            <a:spLocks noChangeArrowheads="1"/>
          </p:cNvSpPr>
          <p:nvPr/>
        </p:nvSpPr>
        <p:spPr bwMode="auto">
          <a:xfrm>
            <a:off x="6400800" y="1306513"/>
            <a:ext cx="13716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Futura Bk BT" panose="020B0502020204020303" pitchFamily="34" charset="0"/>
              </a:rPr>
              <a:t>Coors Field</a:t>
            </a:r>
          </a:p>
        </p:txBody>
      </p:sp>
      <p:sp>
        <p:nvSpPr>
          <p:cNvPr id="5140" name="TextBox 30"/>
          <p:cNvSpPr txBox="1">
            <a:spLocks noChangeArrowheads="1"/>
          </p:cNvSpPr>
          <p:nvPr/>
        </p:nvSpPr>
        <p:spPr bwMode="auto">
          <a:xfrm>
            <a:off x="1066800" y="3962400"/>
            <a:ext cx="1371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Futura Bk BT" panose="020B0502020204020303" pitchFamily="34" charset="0"/>
              </a:rPr>
              <a:t>Commons </a:t>
            </a:r>
          </a:p>
          <a:p>
            <a:pPr algn="ctr"/>
            <a:r>
              <a:rPr lang="en-US" sz="1600" b="1" dirty="0">
                <a:solidFill>
                  <a:schemeClr val="bg1"/>
                </a:solidFill>
                <a:latin typeface="Futura Bk BT" panose="020B0502020204020303" pitchFamily="34" charset="0"/>
              </a:rPr>
              <a:t>Park</a:t>
            </a:r>
          </a:p>
        </p:txBody>
      </p:sp>
      <p:sp>
        <p:nvSpPr>
          <p:cNvPr id="18" name="Freeform 17"/>
          <p:cNvSpPr/>
          <p:nvPr/>
        </p:nvSpPr>
        <p:spPr>
          <a:xfrm>
            <a:off x="3352800" y="938213"/>
            <a:ext cx="2300288" cy="1042987"/>
          </a:xfrm>
          <a:custGeom>
            <a:avLst/>
            <a:gdLst>
              <a:gd name="connsiteX0" fmla="*/ 508000 w 2299854"/>
              <a:gd name="connsiteY0" fmla="*/ 240146 h 1043709"/>
              <a:gd name="connsiteX1" fmla="*/ 905163 w 2299854"/>
              <a:gd name="connsiteY1" fmla="*/ 0 h 1043709"/>
              <a:gd name="connsiteX2" fmla="*/ 2161309 w 2299854"/>
              <a:gd name="connsiteY2" fmla="*/ 267855 h 1043709"/>
              <a:gd name="connsiteX3" fmla="*/ 2299854 w 2299854"/>
              <a:gd name="connsiteY3" fmla="*/ 923636 h 1043709"/>
              <a:gd name="connsiteX4" fmla="*/ 83127 w 2299854"/>
              <a:gd name="connsiteY4" fmla="*/ 1043709 h 1043709"/>
              <a:gd name="connsiteX5" fmla="*/ 0 w 2299854"/>
              <a:gd name="connsiteY5" fmla="*/ 683491 h 1043709"/>
              <a:gd name="connsiteX6" fmla="*/ 508000 w 2299854"/>
              <a:gd name="connsiteY6" fmla="*/ 240146 h 1043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99854" h="1043709">
                <a:moveTo>
                  <a:pt x="508000" y="240146"/>
                </a:moveTo>
                <a:lnTo>
                  <a:pt x="905163" y="0"/>
                </a:lnTo>
                <a:lnTo>
                  <a:pt x="2161309" y="267855"/>
                </a:lnTo>
                <a:lnTo>
                  <a:pt x="2299854" y="923636"/>
                </a:lnTo>
                <a:lnTo>
                  <a:pt x="83127" y="1043709"/>
                </a:lnTo>
                <a:lnTo>
                  <a:pt x="0" y="683491"/>
                </a:lnTo>
                <a:lnTo>
                  <a:pt x="508000" y="240146"/>
                </a:lnTo>
                <a:close/>
              </a:path>
            </a:pathLst>
          </a:custGeom>
          <a:solidFill>
            <a:srgbClr val="00B050">
              <a:alpha val="19000"/>
            </a:srgbClr>
          </a:solidFill>
          <a:ln>
            <a:solidFill>
              <a:srgbClr val="00B05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Futura Bk BT" panose="020B0502020204020303" pitchFamily="34" charset="0"/>
            </a:endParaRPr>
          </a:p>
        </p:txBody>
      </p:sp>
      <p:sp>
        <p:nvSpPr>
          <p:cNvPr id="38" name="Down Arrow 37"/>
          <p:cNvSpPr/>
          <p:nvPr/>
        </p:nvSpPr>
        <p:spPr>
          <a:xfrm rot="13147382">
            <a:off x="1103313" y="2154238"/>
            <a:ext cx="517525" cy="1022350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Futura Bk BT" panose="020B0502020204020303" pitchFamily="34" charset="0"/>
            </a:endParaRPr>
          </a:p>
        </p:txBody>
      </p:sp>
      <p:sp>
        <p:nvSpPr>
          <p:cNvPr id="33" name="Down Arrow 32"/>
          <p:cNvSpPr/>
          <p:nvPr/>
        </p:nvSpPr>
        <p:spPr>
          <a:xfrm rot="20786452">
            <a:off x="3560763" y="4951413"/>
            <a:ext cx="517525" cy="1022350"/>
          </a:xfrm>
          <a:prstGeom prst="down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Futura Bk BT" panose="020B0502020204020303" pitchFamily="34" charset="0"/>
            </a:endParaRPr>
          </a:p>
        </p:txBody>
      </p:sp>
      <p:sp>
        <p:nvSpPr>
          <p:cNvPr id="43" name="Down Arrow 42"/>
          <p:cNvSpPr/>
          <p:nvPr/>
        </p:nvSpPr>
        <p:spPr>
          <a:xfrm rot="15837088">
            <a:off x="2787650" y="1628776"/>
            <a:ext cx="517525" cy="1022350"/>
          </a:xfrm>
          <a:prstGeom prst="down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Futura Bk BT" panose="020B0502020204020303" pitchFamily="34" charset="0"/>
            </a:endParaRPr>
          </a:p>
        </p:txBody>
      </p:sp>
      <p:sp>
        <p:nvSpPr>
          <p:cNvPr id="5145" name="TextBox 45"/>
          <p:cNvSpPr txBox="1">
            <a:spLocks noChangeArrowheads="1"/>
          </p:cNvSpPr>
          <p:nvPr/>
        </p:nvSpPr>
        <p:spPr bwMode="auto">
          <a:xfrm rot="-283153">
            <a:off x="2297113" y="1981200"/>
            <a:ext cx="133508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800" b="1" dirty="0">
                <a:solidFill>
                  <a:schemeClr val="bg1"/>
                </a:solidFill>
                <a:latin typeface="Futura Bk BT" panose="020B0502020204020303" pitchFamily="34" charset="0"/>
                <a:cs typeface="Calibri" pitchFamily="34" charset="0"/>
              </a:rPr>
              <a:t>NEW 20</a:t>
            </a:r>
            <a:r>
              <a:rPr lang="en-US" sz="800" b="1" baseline="30000" dirty="0">
                <a:solidFill>
                  <a:schemeClr val="bg1"/>
                </a:solidFill>
                <a:latin typeface="Futura Bk BT" panose="020B0502020204020303" pitchFamily="34" charset="0"/>
                <a:cs typeface="Calibri" pitchFamily="34" charset="0"/>
              </a:rPr>
              <a:t>TH</a:t>
            </a:r>
            <a:r>
              <a:rPr lang="en-US" sz="800" b="1" dirty="0">
                <a:solidFill>
                  <a:schemeClr val="bg1"/>
                </a:solidFill>
                <a:latin typeface="Futura Bk BT" panose="020B0502020204020303" pitchFamily="34" charset="0"/>
                <a:cs typeface="Calibri" pitchFamily="34" charset="0"/>
              </a:rPr>
              <a:t> STREET</a:t>
            </a:r>
          </a:p>
          <a:p>
            <a:pPr algn="ctr"/>
            <a:r>
              <a:rPr lang="en-US" sz="800" b="1" dirty="0">
                <a:solidFill>
                  <a:schemeClr val="bg1"/>
                </a:solidFill>
                <a:latin typeface="Futura Bk BT" panose="020B0502020204020303" pitchFamily="34" charset="0"/>
                <a:cs typeface="Calibri" pitchFamily="34" charset="0"/>
              </a:rPr>
              <a:t>OVERPASS</a:t>
            </a:r>
          </a:p>
        </p:txBody>
      </p:sp>
      <p:sp>
        <p:nvSpPr>
          <p:cNvPr id="5146" name="TextBox 47"/>
          <p:cNvSpPr txBox="1">
            <a:spLocks noChangeArrowheads="1"/>
          </p:cNvSpPr>
          <p:nvPr/>
        </p:nvSpPr>
        <p:spPr bwMode="auto">
          <a:xfrm rot="-6227650">
            <a:off x="3124200" y="5253038"/>
            <a:ext cx="133508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800" b="1" dirty="0">
                <a:solidFill>
                  <a:schemeClr val="bg1"/>
                </a:solidFill>
                <a:latin typeface="Futura Bk BT" panose="020B0502020204020303" pitchFamily="34" charset="0"/>
                <a:cs typeface="Calibri" pitchFamily="34" charset="0"/>
              </a:rPr>
              <a:t>NEW TRAIN </a:t>
            </a:r>
          </a:p>
          <a:p>
            <a:pPr algn="ctr"/>
            <a:r>
              <a:rPr lang="en-US" sz="800" b="1" dirty="0">
                <a:solidFill>
                  <a:schemeClr val="bg1"/>
                </a:solidFill>
                <a:latin typeface="Futura Bk BT" panose="020B0502020204020303" pitchFamily="34" charset="0"/>
                <a:cs typeface="Calibri" pitchFamily="34" charset="0"/>
              </a:rPr>
              <a:t>CML</a:t>
            </a:r>
          </a:p>
        </p:txBody>
      </p:sp>
      <p:sp>
        <p:nvSpPr>
          <p:cNvPr id="53" name="Down Arrow 52"/>
          <p:cNvSpPr/>
          <p:nvPr/>
        </p:nvSpPr>
        <p:spPr>
          <a:xfrm rot="16200000">
            <a:off x="1471612" y="5630863"/>
            <a:ext cx="517525" cy="1022350"/>
          </a:xfrm>
          <a:prstGeom prst="down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Futura Bk BT" panose="020B0502020204020303" pitchFamily="34" charset="0"/>
            </a:endParaRPr>
          </a:p>
        </p:txBody>
      </p:sp>
      <p:sp>
        <p:nvSpPr>
          <p:cNvPr id="5148" name="TextBox 53"/>
          <p:cNvSpPr txBox="1">
            <a:spLocks noChangeArrowheads="1"/>
          </p:cNvSpPr>
          <p:nvPr/>
        </p:nvSpPr>
        <p:spPr bwMode="auto">
          <a:xfrm>
            <a:off x="990600" y="5986463"/>
            <a:ext cx="13335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800" b="1" dirty="0">
                <a:solidFill>
                  <a:schemeClr val="bg1"/>
                </a:solidFill>
                <a:latin typeface="Futura Bk BT" panose="020B0502020204020303" pitchFamily="34" charset="0"/>
                <a:cs typeface="Calibri" pitchFamily="34" charset="0"/>
              </a:rPr>
              <a:t>NEW 15</a:t>
            </a:r>
            <a:r>
              <a:rPr lang="en-US" sz="800" b="1" baseline="30000" dirty="0">
                <a:solidFill>
                  <a:schemeClr val="bg1"/>
                </a:solidFill>
                <a:latin typeface="Futura Bk BT" panose="020B0502020204020303" pitchFamily="34" charset="0"/>
                <a:cs typeface="Calibri" pitchFamily="34" charset="0"/>
              </a:rPr>
              <a:t>TH</a:t>
            </a:r>
            <a:r>
              <a:rPr lang="en-US" sz="800" b="1" dirty="0">
                <a:solidFill>
                  <a:schemeClr val="bg1"/>
                </a:solidFill>
                <a:latin typeface="Futura Bk BT" panose="020B0502020204020303" pitchFamily="34" charset="0"/>
                <a:cs typeface="Calibri" pitchFamily="34" charset="0"/>
              </a:rPr>
              <a:t> STREET </a:t>
            </a:r>
          </a:p>
          <a:p>
            <a:pPr algn="ctr"/>
            <a:r>
              <a:rPr lang="en-US" sz="800" b="1" dirty="0">
                <a:solidFill>
                  <a:schemeClr val="bg1"/>
                </a:solidFill>
                <a:latin typeface="Futura Bk BT" panose="020B0502020204020303" pitchFamily="34" charset="0"/>
                <a:cs typeface="Calibri" pitchFamily="34" charset="0"/>
              </a:rPr>
              <a:t>AND UNDERPASS</a:t>
            </a:r>
          </a:p>
        </p:txBody>
      </p:sp>
      <p:sp>
        <p:nvSpPr>
          <p:cNvPr id="36" name="Freeform 35"/>
          <p:cNvSpPr/>
          <p:nvPr/>
        </p:nvSpPr>
        <p:spPr>
          <a:xfrm>
            <a:off x="1444625" y="685800"/>
            <a:ext cx="1450975" cy="1408113"/>
          </a:xfrm>
          <a:custGeom>
            <a:avLst/>
            <a:gdLst>
              <a:gd name="connsiteX0" fmla="*/ 852824 w 1451648"/>
              <a:gd name="connsiteY0" fmla="*/ 609600 h 1408545"/>
              <a:gd name="connsiteX1" fmla="*/ 621915 w 1451648"/>
              <a:gd name="connsiteY1" fmla="*/ 794327 h 1408545"/>
              <a:gd name="connsiteX2" fmla="*/ 187806 w 1451648"/>
              <a:gd name="connsiteY2" fmla="*/ 868218 h 1408545"/>
              <a:gd name="connsiteX3" fmla="*/ 3079 w 1451648"/>
              <a:gd name="connsiteY3" fmla="*/ 1089891 h 1408545"/>
              <a:gd name="connsiteX4" fmla="*/ 206279 w 1451648"/>
              <a:gd name="connsiteY4" fmla="*/ 1311564 h 1408545"/>
              <a:gd name="connsiteX5" fmla="*/ 806642 w 1451648"/>
              <a:gd name="connsiteY5" fmla="*/ 1403927 h 1408545"/>
              <a:gd name="connsiteX6" fmla="*/ 1268461 w 1451648"/>
              <a:gd name="connsiteY6" fmla="*/ 1283855 h 1408545"/>
              <a:gd name="connsiteX7" fmla="*/ 1434715 w 1451648"/>
              <a:gd name="connsiteY7" fmla="*/ 1108364 h 1408545"/>
              <a:gd name="connsiteX8" fmla="*/ 1370061 w 1451648"/>
              <a:gd name="connsiteY8" fmla="*/ 831273 h 1408545"/>
              <a:gd name="connsiteX9" fmla="*/ 1314642 w 1451648"/>
              <a:gd name="connsiteY9" fmla="*/ 563418 h 1408545"/>
              <a:gd name="connsiteX10" fmla="*/ 1314642 w 1451648"/>
              <a:gd name="connsiteY10" fmla="*/ 434109 h 1408545"/>
              <a:gd name="connsiteX11" fmla="*/ 1231515 w 1451648"/>
              <a:gd name="connsiteY11" fmla="*/ 230909 h 1408545"/>
              <a:gd name="connsiteX12" fmla="*/ 899006 w 1451648"/>
              <a:gd name="connsiteY12" fmla="*/ 27709 h 1408545"/>
              <a:gd name="connsiteX13" fmla="*/ 806642 w 1451648"/>
              <a:gd name="connsiteY13" fmla="*/ 64655 h 1408545"/>
              <a:gd name="connsiteX14" fmla="*/ 1019079 w 1451648"/>
              <a:gd name="connsiteY14" fmla="*/ 193964 h 1408545"/>
              <a:gd name="connsiteX15" fmla="*/ 1129915 w 1451648"/>
              <a:gd name="connsiteY15" fmla="*/ 360218 h 1408545"/>
              <a:gd name="connsiteX16" fmla="*/ 852824 w 1451648"/>
              <a:gd name="connsiteY16" fmla="*/ 609600 h 1408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451648" h="1408545">
                <a:moveTo>
                  <a:pt x="852824" y="609600"/>
                </a:moveTo>
                <a:cubicBezTo>
                  <a:pt x="768158" y="681951"/>
                  <a:pt x="732751" y="751224"/>
                  <a:pt x="621915" y="794327"/>
                </a:cubicBezTo>
                <a:cubicBezTo>
                  <a:pt x="511079" y="837430"/>
                  <a:pt x="290945" y="818957"/>
                  <a:pt x="187806" y="868218"/>
                </a:cubicBezTo>
                <a:cubicBezTo>
                  <a:pt x="84667" y="917479"/>
                  <a:pt x="0" y="1016000"/>
                  <a:pt x="3079" y="1089891"/>
                </a:cubicBezTo>
                <a:cubicBezTo>
                  <a:pt x="6158" y="1163782"/>
                  <a:pt x="72352" y="1259225"/>
                  <a:pt x="206279" y="1311564"/>
                </a:cubicBezTo>
                <a:cubicBezTo>
                  <a:pt x="340206" y="1363903"/>
                  <a:pt x="629612" y="1408545"/>
                  <a:pt x="806642" y="1403927"/>
                </a:cubicBezTo>
                <a:cubicBezTo>
                  <a:pt x="983672" y="1399309"/>
                  <a:pt x="1163782" y="1333116"/>
                  <a:pt x="1268461" y="1283855"/>
                </a:cubicBezTo>
                <a:cubicBezTo>
                  <a:pt x="1373140" y="1234595"/>
                  <a:pt x="1417782" y="1183794"/>
                  <a:pt x="1434715" y="1108364"/>
                </a:cubicBezTo>
                <a:cubicBezTo>
                  <a:pt x="1451648" y="1032934"/>
                  <a:pt x="1390073" y="922097"/>
                  <a:pt x="1370061" y="831273"/>
                </a:cubicBezTo>
                <a:cubicBezTo>
                  <a:pt x="1350049" y="740449"/>
                  <a:pt x="1323878" y="629612"/>
                  <a:pt x="1314642" y="563418"/>
                </a:cubicBezTo>
                <a:cubicBezTo>
                  <a:pt x="1305406" y="497224"/>
                  <a:pt x="1328497" y="489527"/>
                  <a:pt x="1314642" y="434109"/>
                </a:cubicBezTo>
                <a:cubicBezTo>
                  <a:pt x="1300788" y="378691"/>
                  <a:pt x="1300788" y="298642"/>
                  <a:pt x="1231515" y="230909"/>
                </a:cubicBezTo>
                <a:cubicBezTo>
                  <a:pt x="1162242" y="163176"/>
                  <a:pt x="969818" y="55418"/>
                  <a:pt x="899006" y="27709"/>
                </a:cubicBezTo>
                <a:cubicBezTo>
                  <a:pt x="828194" y="0"/>
                  <a:pt x="786630" y="36946"/>
                  <a:pt x="806642" y="64655"/>
                </a:cubicBezTo>
                <a:cubicBezTo>
                  <a:pt x="826654" y="92364"/>
                  <a:pt x="965200" y="144704"/>
                  <a:pt x="1019079" y="193964"/>
                </a:cubicBezTo>
                <a:cubicBezTo>
                  <a:pt x="1072958" y="243225"/>
                  <a:pt x="1153006" y="286327"/>
                  <a:pt x="1129915" y="360218"/>
                </a:cubicBezTo>
                <a:cubicBezTo>
                  <a:pt x="1106824" y="434109"/>
                  <a:pt x="937490" y="537249"/>
                  <a:pt x="852824" y="609600"/>
                </a:cubicBezTo>
                <a:close/>
              </a:path>
            </a:pathLst>
          </a:custGeom>
          <a:solidFill>
            <a:srgbClr val="00B050">
              <a:alpha val="19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Futura Bk BT" panose="020B0502020204020303" pitchFamily="34" charset="0"/>
            </a:endParaRPr>
          </a:p>
        </p:txBody>
      </p:sp>
      <p:sp>
        <p:nvSpPr>
          <p:cNvPr id="5150" name="TextBox 48"/>
          <p:cNvSpPr txBox="1">
            <a:spLocks noChangeArrowheads="1"/>
          </p:cNvSpPr>
          <p:nvPr/>
        </p:nvSpPr>
        <p:spPr bwMode="auto">
          <a:xfrm>
            <a:off x="6629400" y="3959225"/>
            <a:ext cx="6096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  <a:latin typeface="Futura Bk BT" panose="020B0502020204020303" pitchFamily="34" charset="0"/>
              </a:rPr>
              <a:t>DUS</a:t>
            </a:r>
          </a:p>
        </p:txBody>
      </p:sp>
      <p:sp>
        <p:nvSpPr>
          <p:cNvPr id="51" name="Freeform 50"/>
          <p:cNvSpPr/>
          <p:nvPr/>
        </p:nvSpPr>
        <p:spPr>
          <a:xfrm>
            <a:off x="5365750" y="701675"/>
            <a:ext cx="442913" cy="5551488"/>
          </a:xfrm>
          <a:custGeom>
            <a:avLst/>
            <a:gdLst>
              <a:gd name="connsiteX0" fmla="*/ 314037 w 441807"/>
              <a:gd name="connsiteY0" fmla="*/ 0 h 5551054"/>
              <a:gd name="connsiteX1" fmla="*/ 258618 w 441807"/>
              <a:gd name="connsiteY1" fmla="*/ 230909 h 5551054"/>
              <a:gd name="connsiteX2" fmla="*/ 304800 w 441807"/>
              <a:gd name="connsiteY2" fmla="*/ 609600 h 5551054"/>
              <a:gd name="connsiteX3" fmla="*/ 397164 w 441807"/>
              <a:gd name="connsiteY3" fmla="*/ 785091 h 5551054"/>
              <a:gd name="connsiteX4" fmla="*/ 415637 w 441807"/>
              <a:gd name="connsiteY4" fmla="*/ 1293091 h 5551054"/>
              <a:gd name="connsiteX5" fmla="*/ 240146 w 441807"/>
              <a:gd name="connsiteY5" fmla="*/ 1616363 h 5551054"/>
              <a:gd name="connsiteX6" fmla="*/ 277091 w 441807"/>
              <a:gd name="connsiteY6" fmla="*/ 2152072 h 5551054"/>
              <a:gd name="connsiteX7" fmla="*/ 46182 w 441807"/>
              <a:gd name="connsiteY7" fmla="*/ 2475345 h 5551054"/>
              <a:gd name="connsiteX8" fmla="*/ 101600 w 441807"/>
              <a:gd name="connsiteY8" fmla="*/ 2992581 h 5551054"/>
              <a:gd name="connsiteX9" fmla="*/ 0 w 441807"/>
              <a:gd name="connsiteY9" fmla="*/ 3897745 h 5551054"/>
              <a:gd name="connsiteX10" fmla="*/ 101600 w 441807"/>
              <a:gd name="connsiteY10" fmla="*/ 5551054 h 5551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41807" h="5551054">
                <a:moveTo>
                  <a:pt x="314037" y="0"/>
                </a:moveTo>
                <a:cubicBezTo>
                  <a:pt x="287097" y="64654"/>
                  <a:pt x="260158" y="129309"/>
                  <a:pt x="258618" y="230909"/>
                </a:cubicBezTo>
                <a:cubicBezTo>
                  <a:pt x="257079" y="332509"/>
                  <a:pt x="281709" y="517236"/>
                  <a:pt x="304800" y="609600"/>
                </a:cubicBezTo>
                <a:cubicBezTo>
                  <a:pt x="327891" y="701964"/>
                  <a:pt x="378691" y="671176"/>
                  <a:pt x="397164" y="785091"/>
                </a:cubicBezTo>
                <a:cubicBezTo>
                  <a:pt x="415637" y="899006"/>
                  <a:pt x="441807" y="1154546"/>
                  <a:pt x="415637" y="1293091"/>
                </a:cubicBezTo>
                <a:cubicBezTo>
                  <a:pt x="389467" y="1431636"/>
                  <a:pt x="263237" y="1473200"/>
                  <a:pt x="240146" y="1616363"/>
                </a:cubicBezTo>
                <a:cubicBezTo>
                  <a:pt x="217055" y="1759526"/>
                  <a:pt x="309418" y="2008908"/>
                  <a:pt x="277091" y="2152072"/>
                </a:cubicBezTo>
                <a:cubicBezTo>
                  <a:pt x="244764" y="2295236"/>
                  <a:pt x="75430" y="2335260"/>
                  <a:pt x="46182" y="2475345"/>
                </a:cubicBezTo>
                <a:cubicBezTo>
                  <a:pt x="16934" y="2615430"/>
                  <a:pt x="109297" y="2755514"/>
                  <a:pt x="101600" y="2992581"/>
                </a:cubicBezTo>
                <a:cubicBezTo>
                  <a:pt x="93903" y="3229648"/>
                  <a:pt x="0" y="3471333"/>
                  <a:pt x="0" y="3897745"/>
                </a:cubicBezTo>
                <a:cubicBezTo>
                  <a:pt x="0" y="4324157"/>
                  <a:pt x="50800" y="4937605"/>
                  <a:pt x="101600" y="5551054"/>
                </a:cubicBezTo>
              </a:path>
            </a:pathLst>
          </a:custGeom>
          <a:ln w="6350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Futura Bk BT" panose="020B0502020204020303" pitchFamily="34" charset="0"/>
            </a:endParaRPr>
          </a:p>
        </p:txBody>
      </p:sp>
      <p:sp>
        <p:nvSpPr>
          <p:cNvPr id="40" name="Down Arrow 39"/>
          <p:cNvSpPr/>
          <p:nvPr/>
        </p:nvSpPr>
        <p:spPr>
          <a:xfrm rot="16200000">
            <a:off x="5478462" y="509588"/>
            <a:ext cx="517525" cy="1022350"/>
          </a:xfrm>
          <a:prstGeom prst="down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Futura Bk BT" panose="020B0502020204020303" pitchFamily="34" charset="0"/>
            </a:endParaRPr>
          </a:p>
        </p:txBody>
      </p:sp>
      <p:sp>
        <p:nvSpPr>
          <p:cNvPr id="5153" name="TextBox 40"/>
          <p:cNvSpPr txBox="1">
            <a:spLocks noChangeArrowheads="1"/>
          </p:cNvSpPr>
          <p:nvPr/>
        </p:nvSpPr>
        <p:spPr bwMode="auto">
          <a:xfrm>
            <a:off x="5067300" y="881063"/>
            <a:ext cx="13335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800" b="1" dirty="0">
                <a:solidFill>
                  <a:schemeClr val="bg1"/>
                </a:solidFill>
                <a:latin typeface="Futura Bk BT" panose="020B0502020204020303" pitchFamily="34" charset="0"/>
              </a:rPr>
              <a:t>NEW PARK AVENUE</a:t>
            </a:r>
          </a:p>
          <a:p>
            <a:pPr algn="ctr"/>
            <a:r>
              <a:rPr lang="en-US" sz="800" b="1" dirty="0">
                <a:solidFill>
                  <a:schemeClr val="bg1"/>
                </a:solidFill>
                <a:latin typeface="Futura Bk BT" panose="020B0502020204020303" pitchFamily="34" charset="0"/>
              </a:rPr>
              <a:t>OVERPASS</a:t>
            </a:r>
          </a:p>
        </p:txBody>
      </p:sp>
      <p:sp>
        <p:nvSpPr>
          <p:cNvPr id="52" name="Down Arrow 51"/>
          <p:cNvSpPr/>
          <p:nvPr/>
        </p:nvSpPr>
        <p:spPr>
          <a:xfrm rot="641089">
            <a:off x="5348288" y="2062163"/>
            <a:ext cx="517525" cy="1022350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Futura Bk BT" panose="020B0502020204020303" pitchFamily="34" charset="0"/>
            </a:endParaRPr>
          </a:p>
        </p:txBody>
      </p:sp>
      <p:sp>
        <p:nvSpPr>
          <p:cNvPr id="5155" name="TextBox 38"/>
          <p:cNvSpPr txBox="1">
            <a:spLocks noChangeArrowheads="1"/>
          </p:cNvSpPr>
          <p:nvPr/>
        </p:nvSpPr>
        <p:spPr bwMode="auto">
          <a:xfrm rot="-4665602">
            <a:off x="4968875" y="2347913"/>
            <a:ext cx="133508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800" b="1" dirty="0">
                <a:solidFill>
                  <a:schemeClr val="bg1"/>
                </a:solidFill>
                <a:latin typeface="Futura Bk BT" panose="020B0502020204020303" pitchFamily="34" charset="0"/>
                <a:cs typeface="Calibri" pitchFamily="34" charset="0"/>
              </a:rPr>
              <a:t>NEW WEWATTA</a:t>
            </a:r>
          </a:p>
          <a:p>
            <a:pPr algn="ctr"/>
            <a:r>
              <a:rPr lang="en-US" sz="800" b="1" dirty="0">
                <a:solidFill>
                  <a:schemeClr val="bg1"/>
                </a:solidFill>
                <a:latin typeface="Futura Bk BT" panose="020B0502020204020303" pitchFamily="34" charset="0"/>
                <a:cs typeface="Calibri" pitchFamily="34" charset="0"/>
              </a:rPr>
              <a:t> STREET</a:t>
            </a:r>
          </a:p>
        </p:txBody>
      </p:sp>
      <p:sp>
        <p:nvSpPr>
          <p:cNvPr id="5156" name="TextBox 26"/>
          <p:cNvSpPr txBox="1">
            <a:spLocks noChangeArrowheads="1"/>
          </p:cNvSpPr>
          <p:nvPr/>
        </p:nvSpPr>
        <p:spPr bwMode="auto">
          <a:xfrm>
            <a:off x="3886200" y="1143000"/>
            <a:ext cx="1371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Futura Bk BT" panose="020B0502020204020303" pitchFamily="34" charset="0"/>
              </a:rPr>
              <a:t>Prospect Housing</a:t>
            </a:r>
          </a:p>
        </p:txBody>
      </p:sp>
      <p:sp>
        <p:nvSpPr>
          <p:cNvPr id="5157" name="TextBox 33"/>
          <p:cNvSpPr txBox="1">
            <a:spLocks noChangeArrowheads="1"/>
          </p:cNvSpPr>
          <p:nvPr/>
        </p:nvSpPr>
        <p:spPr bwMode="auto">
          <a:xfrm>
            <a:off x="1524000" y="1457325"/>
            <a:ext cx="1371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Futura Bk BT" panose="020B0502020204020303" pitchFamily="34" charset="0"/>
              </a:rPr>
              <a:t>Cuernavaca Park</a:t>
            </a:r>
          </a:p>
        </p:txBody>
      </p:sp>
      <p:sp>
        <p:nvSpPr>
          <p:cNvPr id="5158" name="TextBox 54"/>
          <p:cNvSpPr txBox="1">
            <a:spLocks noChangeArrowheads="1"/>
          </p:cNvSpPr>
          <p:nvPr/>
        </p:nvSpPr>
        <p:spPr bwMode="auto">
          <a:xfrm rot="-3195866">
            <a:off x="703263" y="2524125"/>
            <a:ext cx="1335088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800" b="1" dirty="0">
                <a:solidFill>
                  <a:schemeClr val="bg1"/>
                </a:solidFill>
                <a:latin typeface="Futura Bk BT" panose="020B0502020204020303" pitchFamily="34" charset="0"/>
                <a:cs typeface="Calibri" pitchFamily="34" charset="0"/>
              </a:rPr>
              <a:t>SOUTH PLATTE RIVER GREENWAY</a:t>
            </a:r>
          </a:p>
        </p:txBody>
      </p:sp>
      <p:sp>
        <p:nvSpPr>
          <p:cNvPr id="41" name="Down Arrow 40"/>
          <p:cNvSpPr/>
          <p:nvPr/>
        </p:nvSpPr>
        <p:spPr>
          <a:xfrm rot="16028407">
            <a:off x="4322762" y="4233863"/>
            <a:ext cx="517525" cy="1022350"/>
          </a:xfrm>
          <a:prstGeom prst="down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Futura Bk BT" panose="020B0502020204020303" pitchFamily="34" charset="0"/>
            </a:endParaRPr>
          </a:p>
        </p:txBody>
      </p:sp>
      <p:sp>
        <p:nvSpPr>
          <p:cNvPr id="5160" name="TextBox 59"/>
          <p:cNvSpPr txBox="1">
            <a:spLocks noChangeArrowheads="1"/>
          </p:cNvSpPr>
          <p:nvPr/>
        </p:nvSpPr>
        <p:spPr bwMode="auto">
          <a:xfrm>
            <a:off x="3886200" y="4572000"/>
            <a:ext cx="13335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800" b="1" dirty="0">
                <a:solidFill>
                  <a:schemeClr val="bg1"/>
                </a:solidFill>
                <a:latin typeface="Futura Bk BT" panose="020B0502020204020303" pitchFamily="34" charset="0"/>
                <a:cs typeface="Calibri" pitchFamily="34" charset="0"/>
              </a:rPr>
              <a:t>REMOVAL OF 16</a:t>
            </a:r>
            <a:r>
              <a:rPr lang="en-US" sz="800" b="1" baseline="30000" dirty="0">
                <a:solidFill>
                  <a:schemeClr val="bg1"/>
                </a:solidFill>
                <a:latin typeface="Futura Bk BT" panose="020B0502020204020303" pitchFamily="34" charset="0"/>
                <a:cs typeface="Calibri" pitchFamily="34" charset="0"/>
              </a:rPr>
              <a:t>TH</a:t>
            </a:r>
            <a:r>
              <a:rPr lang="en-US" sz="800" b="1" dirty="0">
                <a:solidFill>
                  <a:schemeClr val="bg1"/>
                </a:solidFill>
                <a:latin typeface="Futura Bk BT" panose="020B0502020204020303" pitchFamily="34" charset="0"/>
                <a:cs typeface="Calibri" pitchFamily="34" charset="0"/>
              </a:rPr>
              <a:t> </a:t>
            </a:r>
          </a:p>
          <a:p>
            <a:pPr algn="ctr"/>
            <a:r>
              <a:rPr lang="en-US" sz="800" b="1" dirty="0">
                <a:solidFill>
                  <a:schemeClr val="bg1"/>
                </a:solidFill>
                <a:latin typeface="Futura Bk BT" panose="020B0502020204020303" pitchFamily="34" charset="0"/>
                <a:cs typeface="Calibri" pitchFamily="34" charset="0"/>
              </a:rPr>
              <a:t>STREET VIADUCT</a:t>
            </a:r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89" r="71688"/>
          <a:stretch/>
        </p:blipFill>
        <p:spPr>
          <a:xfrm>
            <a:off x="1" y="6340474"/>
            <a:ext cx="1828799" cy="517525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97" t="88888" r="-1" b="1"/>
          <a:stretch/>
        </p:blipFill>
        <p:spPr>
          <a:xfrm>
            <a:off x="8749719" y="6340473"/>
            <a:ext cx="394281" cy="5175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66800" y="762000"/>
            <a:ext cx="3200400" cy="552450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Futura Bk BT" panose="020B0502020204020303" pitchFamily="34" charset="0"/>
              </a:rPr>
              <a:t>20</a:t>
            </a:r>
            <a:r>
              <a:rPr lang="en-US" sz="2400" baseline="30000" dirty="0" smtClean="0">
                <a:latin typeface="Futura Bk BT" panose="020B0502020204020303" pitchFamily="34" charset="0"/>
              </a:rPr>
              <a:t>th</a:t>
            </a:r>
            <a:r>
              <a:rPr lang="en-US" sz="2400" dirty="0" smtClean="0">
                <a:latin typeface="Futura Bk BT" panose="020B0502020204020303" pitchFamily="34" charset="0"/>
              </a:rPr>
              <a:t> &amp; Chestnut Street</a:t>
            </a:r>
            <a:endParaRPr lang="en-US" sz="2400" dirty="0">
              <a:latin typeface="Futura Bk BT" panose="020B0502020204020303" pitchFamily="34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228600" y="1600200"/>
            <a:ext cx="4419600" cy="4691063"/>
          </a:xfrm>
        </p:spPr>
        <p:txBody>
          <a:bodyPr/>
          <a:lstStyle/>
          <a:p>
            <a:r>
              <a:rPr lang="en-US" dirty="0" smtClean="0">
                <a:latin typeface="Futura Bk BT" panose="020B0502020204020303" pitchFamily="34" charset="0"/>
              </a:rPr>
              <a:t>Developer: 	                 </a:t>
            </a:r>
            <a:r>
              <a:rPr lang="en-US" dirty="0" err="1" smtClean="0">
                <a:latin typeface="Futura Bk BT" panose="020B0502020204020303" pitchFamily="34" charset="0"/>
              </a:rPr>
              <a:t>Greystar</a:t>
            </a:r>
            <a:endParaRPr lang="en-US" dirty="0" smtClean="0">
              <a:latin typeface="Futura Bk BT" panose="020B0502020204020303" pitchFamily="34" charset="0"/>
            </a:endParaRPr>
          </a:p>
          <a:p>
            <a:r>
              <a:rPr lang="en-US" dirty="0" smtClean="0">
                <a:latin typeface="Futura Bk BT" panose="020B0502020204020303" pitchFamily="34" charset="0"/>
              </a:rPr>
              <a:t>Contractor: 	</a:t>
            </a:r>
            <a:r>
              <a:rPr lang="en-US" dirty="0" err="1" smtClean="0">
                <a:latin typeface="Futura Bk BT" panose="020B0502020204020303" pitchFamily="34" charset="0"/>
              </a:rPr>
              <a:t>Martines</a:t>
            </a:r>
            <a:r>
              <a:rPr lang="en-US" dirty="0" smtClean="0">
                <a:latin typeface="Futura Bk BT" panose="020B0502020204020303" pitchFamily="34" charset="0"/>
              </a:rPr>
              <a:t> </a:t>
            </a:r>
            <a:r>
              <a:rPr lang="en-US" dirty="0" err="1" smtClean="0">
                <a:latin typeface="Futura Bk BT" panose="020B0502020204020303" pitchFamily="34" charset="0"/>
              </a:rPr>
              <a:t>Palmeiro</a:t>
            </a:r>
            <a:r>
              <a:rPr lang="en-US" dirty="0" smtClean="0">
                <a:latin typeface="Futura Bk BT" panose="020B0502020204020303" pitchFamily="34" charset="0"/>
              </a:rPr>
              <a:t> 			Construction</a:t>
            </a:r>
          </a:p>
          <a:p>
            <a:r>
              <a:rPr lang="en-US" dirty="0" smtClean="0">
                <a:latin typeface="Futura Bk BT" panose="020B0502020204020303" pitchFamily="34" charset="0"/>
              </a:rPr>
              <a:t>Architect:	                 The </a:t>
            </a:r>
            <a:r>
              <a:rPr lang="en-US" dirty="0" err="1" smtClean="0">
                <a:latin typeface="Futura Bk BT" panose="020B0502020204020303" pitchFamily="34" charset="0"/>
              </a:rPr>
              <a:t>Molhern</a:t>
            </a:r>
            <a:r>
              <a:rPr lang="en-US" dirty="0" smtClean="0">
                <a:latin typeface="Futura Bk BT" panose="020B0502020204020303" pitchFamily="34" charset="0"/>
              </a:rPr>
              <a:t> Group</a:t>
            </a:r>
          </a:p>
          <a:p>
            <a:r>
              <a:rPr lang="en-US" dirty="0" smtClean="0">
                <a:latin typeface="Futura Bk BT" panose="020B0502020204020303" pitchFamily="34" charset="0"/>
              </a:rPr>
              <a:t>Date Began:</a:t>
            </a:r>
            <a:r>
              <a:rPr lang="en-US" dirty="0">
                <a:latin typeface="Futura Bk BT" panose="020B0502020204020303" pitchFamily="34" charset="0"/>
              </a:rPr>
              <a:t>	</a:t>
            </a:r>
            <a:r>
              <a:rPr lang="en-US" dirty="0" smtClean="0">
                <a:latin typeface="Futura Bk BT" panose="020B0502020204020303" pitchFamily="34" charset="0"/>
              </a:rPr>
              <a:t>April, 2013</a:t>
            </a:r>
            <a:endParaRPr lang="en-US" dirty="0">
              <a:latin typeface="Futura Bk BT" panose="020B0502020204020303" pitchFamily="34" charset="0"/>
            </a:endParaRPr>
          </a:p>
          <a:p>
            <a:r>
              <a:rPr lang="en-US" dirty="0" smtClean="0">
                <a:latin typeface="Futura Bk BT" panose="020B0502020204020303" pitchFamily="34" charset="0"/>
              </a:rPr>
              <a:t>Scheduled Completion: April, 2015</a:t>
            </a:r>
            <a:endParaRPr lang="en-US" dirty="0">
              <a:latin typeface="Futura Bk BT" panose="020B0502020204020303" pitchFamily="34" charset="0"/>
            </a:endParaRPr>
          </a:p>
          <a:p>
            <a:r>
              <a:rPr lang="en-US" dirty="0">
                <a:latin typeface="Futura Bk BT" panose="020B0502020204020303" pitchFamily="34" charset="0"/>
              </a:rPr>
              <a:t>Square Footage:	</a:t>
            </a:r>
            <a:r>
              <a:rPr lang="en-US" dirty="0" smtClean="0">
                <a:latin typeface="Futura Bk BT" panose="020B0502020204020303" pitchFamily="34" charset="0"/>
              </a:rPr>
              <a:t> 55,000 SF Retail</a:t>
            </a:r>
            <a:endParaRPr lang="en-US" dirty="0">
              <a:latin typeface="Futura Bk BT" panose="020B0502020204020303" pitchFamily="34" charset="0"/>
            </a:endParaRPr>
          </a:p>
          <a:p>
            <a:r>
              <a:rPr lang="en-US" dirty="0">
                <a:latin typeface="Futura Bk BT" panose="020B0502020204020303" pitchFamily="34" charset="0"/>
              </a:rPr>
              <a:t>		</a:t>
            </a:r>
            <a:r>
              <a:rPr lang="en-US" dirty="0" smtClean="0">
                <a:latin typeface="Futura Bk BT" panose="020B0502020204020303" pitchFamily="34" charset="0"/>
              </a:rPr>
              <a:t> 312 </a:t>
            </a:r>
            <a:r>
              <a:rPr lang="en-US" dirty="0">
                <a:latin typeface="Futura Bk BT" panose="020B0502020204020303" pitchFamily="34" charset="0"/>
              </a:rPr>
              <a:t>Unit Apartment </a:t>
            </a:r>
          </a:p>
          <a:p>
            <a:endParaRPr lang="en-US" dirty="0" smtClean="0">
              <a:latin typeface="Futura Bk BT" panose="020B0502020204020303" pitchFamily="34" charset="0"/>
            </a:endParaRPr>
          </a:p>
          <a:p>
            <a:r>
              <a:rPr lang="en-US" dirty="0" smtClean="0">
                <a:latin typeface="Futura Bk BT" panose="020B0502020204020303" pitchFamily="34" charset="0"/>
              </a:rPr>
              <a:t>Notes</a:t>
            </a:r>
            <a:r>
              <a:rPr lang="en-US" dirty="0">
                <a:latin typeface="Futura Bk BT" panose="020B0502020204020303" pitchFamily="34" charset="0"/>
              </a:rPr>
              <a:t>:			</a:t>
            </a:r>
          </a:p>
          <a:p>
            <a:pPr marL="285750" lvl="0" indent="-285750">
              <a:buFont typeface="Wingdings" pitchFamily="2" charset="2"/>
              <a:buChar char="§"/>
            </a:pPr>
            <a:r>
              <a:rPr lang="en-US" dirty="0">
                <a:latin typeface="Futura Bk BT" panose="020B0502020204020303" pitchFamily="34" charset="0"/>
              </a:rPr>
              <a:t>Five story multi-use building</a:t>
            </a:r>
          </a:p>
          <a:p>
            <a:pPr marL="285750" lvl="0" indent="-285750">
              <a:buFont typeface="Wingdings" pitchFamily="2" charset="2"/>
              <a:buChar char="§"/>
            </a:pPr>
            <a:r>
              <a:rPr lang="en-US" dirty="0">
                <a:latin typeface="Futura Bk BT" panose="020B0502020204020303" pitchFamily="34" charset="0"/>
              </a:rPr>
              <a:t>Includes </a:t>
            </a:r>
            <a:r>
              <a:rPr lang="en-US" dirty="0" smtClean="0">
                <a:latin typeface="Futura Bk BT" panose="020B0502020204020303" pitchFamily="34" charset="0"/>
              </a:rPr>
              <a:t>42,000 SF King </a:t>
            </a:r>
            <a:r>
              <a:rPr lang="en-US" dirty="0" err="1" smtClean="0">
                <a:latin typeface="Futura Bk BT" panose="020B0502020204020303" pitchFamily="34" charset="0"/>
              </a:rPr>
              <a:t>Soopers</a:t>
            </a:r>
            <a:r>
              <a:rPr lang="en-US" dirty="0" smtClean="0">
                <a:latin typeface="Futura Bk BT" panose="020B0502020204020303" pitchFamily="34" charset="0"/>
              </a:rPr>
              <a:t>  grocery </a:t>
            </a:r>
            <a:r>
              <a:rPr lang="en-US" dirty="0">
                <a:latin typeface="Futura Bk BT" panose="020B0502020204020303" pitchFamily="34" charset="0"/>
              </a:rPr>
              <a:t>and </a:t>
            </a:r>
            <a:r>
              <a:rPr lang="en-US" dirty="0" smtClean="0">
                <a:latin typeface="Futura Bk BT" panose="020B0502020204020303" pitchFamily="34" charset="0"/>
              </a:rPr>
              <a:t>13,000 SF of additional ground </a:t>
            </a:r>
            <a:r>
              <a:rPr lang="en-US" dirty="0">
                <a:latin typeface="Futura Bk BT" panose="020B0502020204020303" pitchFamily="34" charset="0"/>
              </a:rPr>
              <a:t>floor retail</a:t>
            </a:r>
          </a:p>
          <a:p>
            <a:pPr marL="285750" lvl="0" indent="-285750">
              <a:buFont typeface="Wingdings" pitchFamily="2" charset="2"/>
              <a:buChar char="§"/>
            </a:pPr>
            <a:r>
              <a:rPr lang="en-US" dirty="0">
                <a:latin typeface="Futura Bk BT" panose="020B0502020204020303" pitchFamily="34" charset="0"/>
              </a:rPr>
              <a:t>The four top floors will contain 312 </a:t>
            </a:r>
            <a:r>
              <a:rPr lang="en-US" dirty="0" smtClean="0">
                <a:latin typeface="Futura Bk BT" panose="020B0502020204020303" pitchFamily="34" charset="0"/>
              </a:rPr>
              <a:t>apartments</a:t>
            </a:r>
          </a:p>
          <a:p>
            <a:endParaRPr lang="en-US" dirty="0" smtClean="0">
              <a:latin typeface="Futura Bk BT" panose="020B0502020204020303" pitchFamily="34" charset="0"/>
            </a:endParaRP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304800" y="304800"/>
            <a:ext cx="614045" cy="570230"/>
          </a:xfrm>
          <a:prstGeom prst="rect">
            <a:avLst/>
          </a:prstGeom>
          <a:solidFill>
            <a:schemeClr val="accent1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vert="horz" wrap="square" lIns="91440" tIns="45720" rIns="91440" bIns="45720" anchor="t" anchorCtr="0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800" dirty="0" smtClean="0">
                <a:ea typeface="Calibri"/>
                <a:cs typeface="Times New Roman"/>
              </a:rPr>
              <a:t>9</a:t>
            </a:r>
            <a:endParaRPr lang="en-US" sz="1100" dirty="0">
              <a:effectLst/>
              <a:ea typeface="Calibri"/>
              <a:cs typeface="Times New Roman"/>
            </a:endParaRPr>
          </a:p>
        </p:txBody>
      </p:sp>
      <p:pic>
        <p:nvPicPr>
          <p:cNvPr id="8" name="Picture 7" descr="http://denverinfill.com/blog/wp-content/uploads/2011/12/2011-12-22_20thChestnut_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533400"/>
            <a:ext cx="4191000" cy="2743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0" name="Picture 9" descr="http://denverinfill.com/blog/wp-content/uploads/2011/12/2011-12-22_20thChestnut_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2800" y="3505200"/>
            <a:ext cx="4196400" cy="2743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7" name="Picture 6" descr="DUSPAlogocolo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523" y="6019800"/>
            <a:ext cx="759677" cy="762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89" r="71688"/>
          <a:stretch/>
        </p:blipFill>
        <p:spPr>
          <a:xfrm>
            <a:off x="1315192" y="6096000"/>
            <a:ext cx="2588821" cy="76199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97" t="88888" r="-1" b="1"/>
          <a:stretch/>
        </p:blipFill>
        <p:spPr>
          <a:xfrm>
            <a:off x="8585860" y="6096001"/>
            <a:ext cx="558139" cy="76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776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66800" y="304800"/>
            <a:ext cx="3200400" cy="1162050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Futura Bk BT" panose="020B0502020204020303" pitchFamily="34" charset="0"/>
              </a:rPr>
              <a:t>1601 </a:t>
            </a:r>
            <a:r>
              <a:rPr lang="en-US" sz="2400" dirty="0" err="1" smtClean="0">
                <a:latin typeface="Futura Bk BT" panose="020B0502020204020303" pitchFamily="34" charset="0"/>
              </a:rPr>
              <a:t>Wewatta</a:t>
            </a:r>
            <a:r>
              <a:rPr lang="en-US" sz="2400" dirty="0" smtClean="0">
                <a:latin typeface="Futura Bk BT" panose="020B0502020204020303" pitchFamily="34" charset="0"/>
              </a:rPr>
              <a:t> Street</a:t>
            </a:r>
            <a:endParaRPr lang="en-US" sz="2400" dirty="0">
              <a:latin typeface="Futura Bk BT" panose="020B0502020204020303" pitchFamily="34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469866" y="1676401"/>
            <a:ext cx="3873533" cy="4267200"/>
          </a:xfrm>
        </p:spPr>
        <p:txBody>
          <a:bodyPr/>
          <a:lstStyle/>
          <a:p>
            <a:r>
              <a:rPr lang="en-US" dirty="0" smtClean="0">
                <a:latin typeface="Futura Bk BT" panose="020B0502020204020303" pitchFamily="34" charset="0"/>
              </a:rPr>
              <a:t>Developer: 		Hines/</a:t>
            </a:r>
            <a:r>
              <a:rPr lang="en-US" dirty="0" err="1" smtClean="0">
                <a:latin typeface="Futura Bk BT" panose="020B0502020204020303" pitchFamily="34" charset="0"/>
              </a:rPr>
              <a:t>Perlmutter</a:t>
            </a:r>
            <a:endParaRPr lang="en-US" dirty="0" smtClean="0">
              <a:latin typeface="Futura Bk BT" panose="020B0502020204020303" pitchFamily="34" charset="0"/>
            </a:endParaRPr>
          </a:p>
          <a:p>
            <a:r>
              <a:rPr lang="en-US" dirty="0" smtClean="0">
                <a:latin typeface="Futura Bk BT" panose="020B0502020204020303" pitchFamily="34" charset="0"/>
              </a:rPr>
              <a:t>Contractor:		</a:t>
            </a:r>
            <a:r>
              <a:rPr lang="en-US" dirty="0" err="1" smtClean="0">
                <a:latin typeface="Futura Bk BT" panose="020B0502020204020303" pitchFamily="34" charset="0"/>
              </a:rPr>
              <a:t>Whitting</a:t>
            </a:r>
            <a:r>
              <a:rPr lang="en-US" dirty="0" smtClean="0">
                <a:latin typeface="Futura Bk BT" panose="020B0502020204020303" pitchFamily="34" charset="0"/>
              </a:rPr>
              <a:t> - Turner</a:t>
            </a:r>
          </a:p>
          <a:p>
            <a:r>
              <a:rPr lang="en-US" dirty="0" smtClean="0">
                <a:latin typeface="Futura Bk BT" panose="020B0502020204020303" pitchFamily="34" charset="0"/>
              </a:rPr>
              <a:t>Architect:		HOK</a:t>
            </a:r>
          </a:p>
          <a:p>
            <a:r>
              <a:rPr lang="en-US" dirty="0" smtClean="0">
                <a:latin typeface="Futura Bk BT" panose="020B0502020204020303" pitchFamily="34" charset="0"/>
              </a:rPr>
              <a:t>Date Began:</a:t>
            </a:r>
            <a:r>
              <a:rPr lang="en-US" dirty="0">
                <a:latin typeface="Futura Bk BT" panose="020B0502020204020303" pitchFamily="34" charset="0"/>
              </a:rPr>
              <a:t>	</a:t>
            </a:r>
            <a:r>
              <a:rPr lang="en-US" dirty="0" smtClean="0">
                <a:latin typeface="Futura Bk BT" panose="020B0502020204020303" pitchFamily="34" charset="0"/>
              </a:rPr>
              <a:t>August, 2013</a:t>
            </a:r>
            <a:r>
              <a:rPr lang="en-US" dirty="0">
                <a:latin typeface="Futura Bk BT" panose="020B0502020204020303" pitchFamily="34" charset="0"/>
              </a:rPr>
              <a:t>	</a:t>
            </a:r>
          </a:p>
          <a:p>
            <a:r>
              <a:rPr lang="en-US" dirty="0" smtClean="0">
                <a:latin typeface="Futura Bk BT" panose="020B0502020204020303" pitchFamily="34" charset="0"/>
              </a:rPr>
              <a:t>Scheduled </a:t>
            </a:r>
          </a:p>
          <a:p>
            <a:r>
              <a:rPr lang="en-US" dirty="0" smtClean="0">
                <a:latin typeface="Futura Bk BT" panose="020B0502020204020303" pitchFamily="34" charset="0"/>
              </a:rPr>
              <a:t>Completion: </a:t>
            </a:r>
            <a:r>
              <a:rPr lang="en-US" dirty="0">
                <a:latin typeface="Futura Bk BT" panose="020B0502020204020303" pitchFamily="34" charset="0"/>
              </a:rPr>
              <a:t>	</a:t>
            </a:r>
            <a:r>
              <a:rPr lang="en-US" dirty="0" smtClean="0">
                <a:latin typeface="Futura Bk BT" panose="020B0502020204020303" pitchFamily="34" charset="0"/>
              </a:rPr>
              <a:t>Q2, 2015</a:t>
            </a:r>
            <a:endParaRPr lang="en-US" dirty="0">
              <a:latin typeface="Futura Bk BT" panose="020B0502020204020303" pitchFamily="34" charset="0"/>
            </a:endParaRPr>
          </a:p>
          <a:p>
            <a:r>
              <a:rPr lang="en-US" dirty="0">
                <a:latin typeface="Futura Bk BT" panose="020B0502020204020303" pitchFamily="34" charset="0"/>
              </a:rPr>
              <a:t>Square Footage:	</a:t>
            </a:r>
            <a:r>
              <a:rPr lang="en-US" dirty="0" smtClean="0">
                <a:latin typeface="Futura Bk BT" panose="020B0502020204020303" pitchFamily="34" charset="0"/>
              </a:rPr>
              <a:t>300,000 </a:t>
            </a:r>
            <a:endParaRPr lang="en-US" dirty="0">
              <a:latin typeface="Futura Bk BT" panose="020B0502020204020303" pitchFamily="34" charset="0"/>
            </a:endParaRPr>
          </a:p>
          <a:p>
            <a:endParaRPr lang="en-US" dirty="0" smtClean="0">
              <a:latin typeface="Futura Bk BT" panose="020B0502020204020303" pitchFamily="34" charset="0"/>
            </a:endParaRPr>
          </a:p>
          <a:p>
            <a:r>
              <a:rPr lang="en-US" dirty="0" smtClean="0">
                <a:latin typeface="Futura Bk BT" panose="020B0502020204020303" pitchFamily="34" charset="0"/>
              </a:rPr>
              <a:t>Notes</a:t>
            </a:r>
            <a:r>
              <a:rPr lang="en-US" dirty="0">
                <a:latin typeface="Futura Bk BT" panose="020B0502020204020303" pitchFamily="34" charset="0"/>
              </a:rPr>
              <a:t>:			</a:t>
            </a:r>
          </a:p>
          <a:p>
            <a:pPr marL="285750" lvl="0" indent="-285750">
              <a:buFont typeface="Wingdings" pitchFamily="2" charset="2"/>
              <a:buChar char="§"/>
            </a:pPr>
            <a:r>
              <a:rPr lang="en-US" dirty="0">
                <a:latin typeface="Futura Bk BT" panose="020B0502020204020303" pitchFamily="34" charset="0"/>
              </a:rPr>
              <a:t>Ten story </a:t>
            </a:r>
            <a:r>
              <a:rPr lang="en-US" dirty="0" smtClean="0">
                <a:latin typeface="Futura Bk BT" panose="020B0502020204020303" pitchFamily="34" charset="0"/>
              </a:rPr>
              <a:t>multi-tenant office </a:t>
            </a:r>
            <a:r>
              <a:rPr lang="en-US" dirty="0">
                <a:latin typeface="Futura Bk BT" panose="020B0502020204020303" pitchFamily="34" charset="0"/>
              </a:rPr>
              <a:t>building </a:t>
            </a:r>
          </a:p>
          <a:p>
            <a:pPr marL="285750" lvl="0" indent="-285750">
              <a:buFont typeface="Wingdings" pitchFamily="2" charset="2"/>
              <a:buChar char="§"/>
            </a:pPr>
            <a:r>
              <a:rPr lang="en-US" dirty="0">
                <a:latin typeface="Futura Bk BT" panose="020B0502020204020303" pitchFamily="34" charset="0"/>
              </a:rPr>
              <a:t>Four levels of underground parking with </a:t>
            </a:r>
            <a:r>
              <a:rPr lang="en-US" dirty="0" smtClean="0">
                <a:latin typeface="Futura Bk BT" panose="020B0502020204020303" pitchFamily="34" charset="0"/>
              </a:rPr>
              <a:t>400 parking </a:t>
            </a:r>
            <a:r>
              <a:rPr lang="en-US" dirty="0">
                <a:latin typeface="Futura Bk BT" panose="020B0502020204020303" pitchFamily="34" charset="0"/>
              </a:rPr>
              <a:t>spaces</a:t>
            </a:r>
          </a:p>
          <a:p>
            <a:pPr marL="285750" lvl="0" indent="-285750">
              <a:buFont typeface="Wingdings" pitchFamily="2" charset="2"/>
              <a:buChar char="§"/>
            </a:pPr>
            <a:r>
              <a:rPr lang="en-US" dirty="0" smtClean="0">
                <a:latin typeface="Futura Bk BT" panose="020B0502020204020303" pitchFamily="34" charset="0"/>
              </a:rPr>
              <a:t>17,500 </a:t>
            </a:r>
            <a:r>
              <a:rPr lang="en-US" dirty="0">
                <a:latin typeface="Futura Bk BT" panose="020B0502020204020303" pitchFamily="34" charset="0"/>
              </a:rPr>
              <a:t>SF of retail on the ground level</a:t>
            </a:r>
          </a:p>
          <a:p>
            <a:pPr marL="285750" lvl="0" indent="-285750">
              <a:buFont typeface="Wingdings" pitchFamily="2" charset="2"/>
              <a:buChar char="§"/>
            </a:pPr>
            <a:r>
              <a:rPr lang="en-US" dirty="0" smtClean="0">
                <a:latin typeface="Futura Bk BT" panose="020B0502020204020303" pitchFamily="34" charset="0"/>
              </a:rPr>
              <a:t>Pursuing LEED - Platinum Certification</a:t>
            </a:r>
          </a:p>
          <a:p>
            <a:endParaRPr lang="en-US" dirty="0" smtClean="0">
              <a:latin typeface="Futura Bk BT" panose="020B0502020204020303" pitchFamily="34" charset="0"/>
            </a:endParaRP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304800" y="304800"/>
            <a:ext cx="614045" cy="570230"/>
          </a:xfrm>
          <a:prstGeom prst="rect">
            <a:avLst/>
          </a:prstGeom>
          <a:solidFill>
            <a:schemeClr val="accent1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vert="horz" wrap="square" lIns="91440" tIns="45720" rIns="91440" bIns="45720" anchor="t" anchorCtr="0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800" dirty="0" smtClean="0">
                <a:ea typeface="Calibri"/>
                <a:cs typeface="Times New Roman"/>
              </a:rPr>
              <a:t>10</a:t>
            </a:r>
            <a:endParaRPr lang="en-US" sz="1100" dirty="0">
              <a:effectLst/>
              <a:ea typeface="Calibri"/>
              <a:cs typeface="Times New Roman"/>
            </a:endParaRPr>
          </a:p>
        </p:txBody>
      </p:sp>
      <p:pic>
        <p:nvPicPr>
          <p:cNvPr id="8" name="Picture 7" descr="http://denverinfill.com/blog/wp-content/uploads/2012/12/2012-12-10-1601-wewatta-4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33400"/>
            <a:ext cx="4191000" cy="2743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0" name="Picture 9" descr="http://denverinfill.com/blog/wp-content/uploads/2012/12/2012-12-10-1601-wewatta-1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4801" y="3505200"/>
            <a:ext cx="4198199" cy="27425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7" name="Picture 6" descr="DUSPAlogocolo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523" y="6019800"/>
            <a:ext cx="759677" cy="762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89" r="71688"/>
          <a:stretch/>
        </p:blipFill>
        <p:spPr>
          <a:xfrm>
            <a:off x="1315192" y="6096000"/>
            <a:ext cx="2588821" cy="76199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97" t="88888" r="-1" b="1"/>
          <a:stretch/>
        </p:blipFill>
        <p:spPr>
          <a:xfrm>
            <a:off x="8585860" y="6096001"/>
            <a:ext cx="558139" cy="76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934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66800" y="304800"/>
            <a:ext cx="3962400" cy="1162050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Futura Bk BT" panose="020B0502020204020303" pitchFamily="34" charset="0"/>
              </a:rPr>
              <a:t>Triangle Parcel:</a:t>
            </a:r>
            <a:br>
              <a:rPr lang="en-US" sz="2400" dirty="0" smtClean="0">
                <a:latin typeface="Futura Bk BT" panose="020B0502020204020303" pitchFamily="34" charset="0"/>
              </a:rPr>
            </a:br>
            <a:r>
              <a:rPr lang="en-US" sz="2400" dirty="0" smtClean="0">
                <a:latin typeface="Futura Bk BT" panose="020B0502020204020303" pitchFamily="34" charset="0"/>
              </a:rPr>
              <a:t>16 </a:t>
            </a:r>
            <a:r>
              <a:rPr lang="en-US" sz="2400" dirty="0" err="1" smtClean="0">
                <a:latin typeface="Futura Bk BT" panose="020B0502020204020303" pitchFamily="34" charset="0"/>
              </a:rPr>
              <a:t>Wewatta</a:t>
            </a:r>
            <a:r>
              <a:rPr lang="en-US" sz="2400" dirty="0" smtClean="0">
                <a:latin typeface="Futura Bk BT" panose="020B0502020204020303" pitchFamily="34" charset="0"/>
              </a:rPr>
              <a:t> &amp; The Bike Hub</a:t>
            </a:r>
            <a:endParaRPr lang="en-US" sz="2400" dirty="0">
              <a:latin typeface="Futura Bk BT" panose="020B0502020204020303" pitchFamily="34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228600" y="1676400"/>
            <a:ext cx="4559334" cy="4691063"/>
          </a:xfrm>
        </p:spPr>
        <p:txBody>
          <a:bodyPr/>
          <a:lstStyle/>
          <a:p>
            <a:r>
              <a:rPr lang="en-US" dirty="0" smtClean="0">
                <a:latin typeface="Futura Bk BT" panose="020B0502020204020303" pitchFamily="34" charset="0"/>
              </a:rPr>
              <a:t>Developer: 		East West Partners/</a:t>
            </a:r>
          </a:p>
          <a:p>
            <a:r>
              <a:rPr lang="en-US" dirty="0" smtClean="0">
                <a:latin typeface="Futura Bk BT" panose="020B0502020204020303" pitchFamily="34" charset="0"/>
              </a:rPr>
              <a:t>	 	Starwood Capital Group</a:t>
            </a:r>
          </a:p>
          <a:p>
            <a:r>
              <a:rPr lang="en-US" dirty="0" smtClean="0">
                <a:latin typeface="Futura Bk BT" panose="020B0502020204020303" pitchFamily="34" charset="0"/>
              </a:rPr>
              <a:t>Contractor: </a:t>
            </a:r>
            <a:r>
              <a:rPr lang="en-US" dirty="0">
                <a:latin typeface="Futura Bk BT" panose="020B0502020204020303" pitchFamily="34" charset="0"/>
              </a:rPr>
              <a:t>	</a:t>
            </a:r>
            <a:r>
              <a:rPr lang="en-US" dirty="0" smtClean="0">
                <a:latin typeface="Futura Bk BT" panose="020B0502020204020303" pitchFamily="34" charset="0"/>
              </a:rPr>
              <a:t>Saunders Construction</a:t>
            </a:r>
          </a:p>
          <a:p>
            <a:r>
              <a:rPr lang="en-US" dirty="0" smtClean="0">
                <a:latin typeface="Futura Bk BT" panose="020B0502020204020303" pitchFamily="34" charset="0"/>
              </a:rPr>
              <a:t>Architect:		Anderson Mason Dale Architects</a:t>
            </a:r>
          </a:p>
          <a:p>
            <a:r>
              <a:rPr lang="en-US" dirty="0" smtClean="0">
                <a:latin typeface="Futura Bk BT" panose="020B0502020204020303" pitchFamily="34" charset="0"/>
              </a:rPr>
              <a:t>Date Began:</a:t>
            </a:r>
            <a:r>
              <a:rPr lang="en-US" dirty="0">
                <a:latin typeface="Futura Bk BT" panose="020B0502020204020303" pitchFamily="34" charset="0"/>
              </a:rPr>
              <a:t>	</a:t>
            </a:r>
            <a:r>
              <a:rPr lang="en-US" dirty="0" smtClean="0">
                <a:latin typeface="Futura Bk BT" panose="020B0502020204020303" pitchFamily="34" charset="0"/>
              </a:rPr>
              <a:t>December, 2013</a:t>
            </a:r>
            <a:endParaRPr lang="en-US" dirty="0">
              <a:latin typeface="Futura Bk BT" panose="020B0502020204020303" pitchFamily="34" charset="0"/>
            </a:endParaRPr>
          </a:p>
          <a:p>
            <a:r>
              <a:rPr lang="en-US" dirty="0" smtClean="0">
                <a:latin typeface="Futura Bk BT" panose="020B0502020204020303" pitchFamily="34" charset="0"/>
              </a:rPr>
              <a:t>Scheduled Completion:</a:t>
            </a:r>
            <a:r>
              <a:rPr lang="en-US" dirty="0">
                <a:latin typeface="Futura Bk BT" panose="020B0502020204020303" pitchFamily="34" charset="0"/>
              </a:rPr>
              <a:t>	</a:t>
            </a:r>
            <a:r>
              <a:rPr lang="en-US" dirty="0" smtClean="0">
                <a:latin typeface="Futura Bk BT" panose="020B0502020204020303" pitchFamily="34" charset="0"/>
              </a:rPr>
              <a:t>Summer, 2015</a:t>
            </a:r>
            <a:endParaRPr lang="en-US" dirty="0">
              <a:latin typeface="Futura Bk BT" panose="020B0502020204020303" pitchFamily="34" charset="0"/>
            </a:endParaRPr>
          </a:p>
          <a:p>
            <a:r>
              <a:rPr lang="en-US" dirty="0">
                <a:latin typeface="Futura Bk BT" panose="020B0502020204020303" pitchFamily="34" charset="0"/>
              </a:rPr>
              <a:t>Square Footage:	</a:t>
            </a:r>
            <a:r>
              <a:rPr lang="en-US" dirty="0" smtClean="0">
                <a:latin typeface="Futura Bk BT" panose="020B0502020204020303" pitchFamily="34" charset="0"/>
              </a:rPr>
              <a:t>220,000 SF Office</a:t>
            </a:r>
            <a:endParaRPr lang="en-US" dirty="0">
              <a:latin typeface="Futura Bk BT" panose="020B0502020204020303" pitchFamily="34" charset="0"/>
            </a:endParaRPr>
          </a:p>
          <a:p>
            <a:endParaRPr lang="en-US" dirty="0" smtClean="0">
              <a:latin typeface="Futura Bk BT" panose="020B0502020204020303" pitchFamily="34" charset="0"/>
            </a:endParaRPr>
          </a:p>
          <a:p>
            <a:r>
              <a:rPr lang="en-US" dirty="0" smtClean="0">
                <a:latin typeface="Futura Bk BT" panose="020B0502020204020303" pitchFamily="34" charset="0"/>
              </a:rPr>
              <a:t>Notes</a:t>
            </a:r>
            <a:r>
              <a:rPr lang="en-US" dirty="0">
                <a:latin typeface="Futura Bk BT" panose="020B0502020204020303" pitchFamily="34" charset="0"/>
              </a:rPr>
              <a:t>:			</a:t>
            </a:r>
          </a:p>
          <a:p>
            <a:pPr marL="285750" lvl="0" indent="-285750">
              <a:buFont typeface="Wingdings" pitchFamily="2" charset="2"/>
              <a:buChar char="§"/>
            </a:pPr>
            <a:r>
              <a:rPr lang="en-US" dirty="0" smtClean="0">
                <a:latin typeface="Futura Bk BT" panose="020B0502020204020303" pitchFamily="34" charset="0"/>
              </a:rPr>
              <a:t>Ten </a:t>
            </a:r>
            <a:r>
              <a:rPr lang="en-US" dirty="0">
                <a:latin typeface="Futura Bk BT" panose="020B0502020204020303" pitchFamily="34" charset="0"/>
              </a:rPr>
              <a:t>story office building</a:t>
            </a:r>
          </a:p>
          <a:p>
            <a:pPr marL="285750" lvl="0" indent="-285750">
              <a:buFont typeface="Wingdings" pitchFamily="2" charset="2"/>
              <a:buChar char="§"/>
            </a:pPr>
            <a:r>
              <a:rPr lang="en-US" dirty="0">
                <a:latin typeface="Futura Bk BT" panose="020B0502020204020303" pitchFamily="34" charset="0"/>
              </a:rPr>
              <a:t>Two </a:t>
            </a:r>
            <a:r>
              <a:rPr lang="en-US" dirty="0" smtClean="0">
                <a:latin typeface="Futura Bk BT" panose="020B0502020204020303" pitchFamily="34" charset="0"/>
              </a:rPr>
              <a:t>underground parking </a:t>
            </a:r>
            <a:r>
              <a:rPr lang="en-US" dirty="0">
                <a:latin typeface="Futura Bk BT" panose="020B0502020204020303" pitchFamily="34" charset="0"/>
              </a:rPr>
              <a:t>levels, ground level containing </a:t>
            </a:r>
            <a:r>
              <a:rPr lang="en-US" dirty="0" smtClean="0">
                <a:latin typeface="Futura Bk BT" panose="020B0502020204020303" pitchFamily="34" charset="0"/>
              </a:rPr>
              <a:t>retail</a:t>
            </a:r>
            <a:r>
              <a:rPr lang="en-US" dirty="0">
                <a:latin typeface="Futura Bk BT" panose="020B0502020204020303" pitchFamily="34" charset="0"/>
              </a:rPr>
              <a:t>, and </a:t>
            </a:r>
            <a:r>
              <a:rPr lang="en-US" dirty="0" smtClean="0">
                <a:latin typeface="Futura Bk BT" panose="020B0502020204020303" pitchFamily="34" charset="0"/>
              </a:rPr>
              <a:t>nine </a:t>
            </a:r>
            <a:r>
              <a:rPr lang="en-US" dirty="0">
                <a:latin typeface="Futura Bk BT" panose="020B0502020204020303" pitchFamily="34" charset="0"/>
              </a:rPr>
              <a:t>floors of office </a:t>
            </a:r>
            <a:r>
              <a:rPr lang="en-US" dirty="0" smtClean="0">
                <a:latin typeface="Futura Bk BT" panose="020B0502020204020303" pitchFamily="34" charset="0"/>
              </a:rPr>
              <a:t>space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dirty="0" smtClean="0">
                <a:latin typeface="Futura Bk BT" panose="020B0502020204020303" pitchFamily="34" charset="0"/>
              </a:rPr>
              <a:t>The Bike Hub offers bike racks, heated locker </a:t>
            </a:r>
          </a:p>
          <a:p>
            <a:r>
              <a:rPr lang="en-US" dirty="0">
                <a:latin typeface="Futura Bk BT" panose="020B0502020204020303" pitchFamily="34" charset="0"/>
              </a:rPr>
              <a:t> </a:t>
            </a:r>
            <a:r>
              <a:rPr lang="en-US" dirty="0" smtClean="0">
                <a:latin typeface="Futura Bk BT" panose="020B0502020204020303" pitchFamily="34" charset="0"/>
              </a:rPr>
              <a:t>      rooms with toilets and showers, and bike maintenance</a:t>
            </a:r>
          </a:p>
          <a:p>
            <a:pPr>
              <a:buFont typeface="Wingdings" pitchFamily="2" charset="2"/>
              <a:buChar char="§"/>
            </a:pPr>
            <a:r>
              <a:rPr lang="en-US" dirty="0" smtClean="0">
                <a:latin typeface="Futura Bk BT" panose="020B0502020204020303" pitchFamily="34" charset="0"/>
              </a:rPr>
              <a:t>     Pursuing LEED –Gold Certification</a:t>
            </a:r>
          </a:p>
          <a:p>
            <a:endParaRPr lang="en-US" dirty="0" smtClean="0">
              <a:latin typeface="Futura Bk BT" panose="020B0502020204020303" pitchFamily="34" charset="0"/>
            </a:endParaRPr>
          </a:p>
          <a:p>
            <a:endParaRPr lang="en-US" dirty="0" smtClean="0">
              <a:latin typeface="Futura Bk BT" panose="020B0502020204020303" pitchFamily="34" charset="0"/>
            </a:endParaRPr>
          </a:p>
          <a:p>
            <a:pPr lvl="0"/>
            <a:endParaRPr lang="en-US" dirty="0">
              <a:latin typeface="Futura Bk BT" panose="020B0502020204020303" pitchFamily="34" charset="0"/>
            </a:endParaRPr>
          </a:p>
          <a:p>
            <a:endParaRPr lang="en-US" dirty="0" smtClean="0">
              <a:latin typeface="Futura Bk BT" panose="020B0502020204020303" pitchFamily="34" charset="0"/>
            </a:endParaRPr>
          </a:p>
        </p:txBody>
      </p:sp>
      <p:pic>
        <p:nvPicPr>
          <p:cNvPr id="8" name="Picture 7" descr="http://denverinfill.com/blog/wp-content/uploads/2012/05/2012-05-08_16-wewatta2.jpg"/>
          <p:cNvPicPr/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271150" y="433950"/>
            <a:ext cx="2835900" cy="2835900"/>
          </a:xfrm>
          <a:prstGeom prst="rect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6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4" r="919" b="1000"/>
          <a:stretch/>
        </p:blipFill>
        <p:spPr bwMode="auto">
          <a:xfrm>
            <a:off x="4724400" y="3657600"/>
            <a:ext cx="4191000" cy="274320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774700" y="3352800"/>
            <a:ext cx="1828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>
                <a:latin typeface="Futura Bk BT" panose="020B0502020204020303" pitchFamily="34" charset="0"/>
              </a:rPr>
              <a:t>16 </a:t>
            </a:r>
            <a:r>
              <a:rPr lang="en-US" sz="1000" dirty="0" err="1" smtClean="0">
                <a:latin typeface="Futura Bk BT" panose="020B0502020204020303" pitchFamily="34" charset="0"/>
              </a:rPr>
              <a:t>Wewatta</a:t>
            </a:r>
            <a:endParaRPr lang="en-US" sz="1000" dirty="0">
              <a:latin typeface="Futura Bk BT" panose="020B05020202040203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74700" y="6367790"/>
            <a:ext cx="1828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>
                <a:latin typeface="Futura Bk BT" panose="020B0502020204020303" pitchFamily="34" charset="0"/>
              </a:rPr>
              <a:t>The Bike Hub</a:t>
            </a:r>
            <a:endParaRPr lang="en-US" sz="1000" dirty="0">
              <a:latin typeface="Futura Bk BT" panose="020B0502020204020303" pitchFamily="34" charset="0"/>
            </a:endParaRPr>
          </a:p>
        </p:txBody>
      </p:sp>
      <p:pic>
        <p:nvPicPr>
          <p:cNvPr id="10" name="Picture 9" descr="DUSPAlogocolo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523" y="6019800"/>
            <a:ext cx="759677" cy="762000"/>
          </a:xfrm>
          <a:prstGeom prst="rect">
            <a:avLst/>
          </a:prstGeom>
        </p:spPr>
      </p:pic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304800" y="304800"/>
            <a:ext cx="614045" cy="570230"/>
          </a:xfrm>
          <a:prstGeom prst="rect">
            <a:avLst/>
          </a:prstGeom>
          <a:solidFill>
            <a:schemeClr val="accent1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vert="horz" wrap="square" lIns="91440" tIns="45720" rIns="91440" bIns="45720" anchor="t" anchorCtr="0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800" dirty="0" smtClean="0">
                <a:ea typeface="Calibri"/>
                <a:cs typeface="Times New Roman"/>
              </a:rPr>
              <a:t>11</a:t>
            </a:r>
            <a:endParaRPr lang="en-US" sz="1100" dirty="0">
              <a:effectLst/>
              <a:ea typeface="Calibri"/>
              <a:cs typeface="Times New Roman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89" r="71688"/>
          <a:stretch/>
        </p:blipFill>
        <p:spPr>
          <a:xfrm>
            <a:off x="1315192" y="6096000"/>
            <a:ext cx="2588821" cy="76199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97" t="88888" r="-1" b="1"/>
          <a:stretch/>
        </p:blipFill>
        <p:spPr>
          <a:xfrm>
            <a:off x="8585860" y="6096001"/>
            <a:ext cx="558139" cy="76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381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66800" y="304800"/>
            <a:ext cx="3352800" cy="609600"/>
          </a:xfrm>
        </p:spPr>
        <p:txBody>
          <a:bodyPr>
            <a:noAutofit/>
          </a:bodyPr>
          <a:lstStyle/>
          <a:p>
            <a:r>
              <a:rPr lang="en-US" sz="2400" dirty="0" smtClean="0">
                <a:latin typeface="Futura Bk BT" panose="020B0502020204020303" pitchFamily="34" charset="0"/>
              </a:rPr>
              <a:t>1975 18</a:t>
            </a:r>
            <a:r>
              <a:rPr lang="en-US" sz="2400" baseline="30000" dirty="0" smtClean="0">
                <a:latin typeface="Futura Bk BT" panose="020B0502020204020303" pitchFamily="34" charset="0"/>
              </a:rPr>
              <a:t>th</a:t>
            </a:r>
            <a:r>
              <a:rPr lang="en-US" sz="2400" dirty="0" smtClean="0">
                <a:latin typeface="Futura Bk BT" panose="020B0502020204020303" pitchFamily="34" charset="0"/>
              </a:rPr>
              <a:t> Street</a:t>
            </a:r>
            <a:endParaRPr lang="en-US" sz="2400" dirty="0">
              <a:latin typeface="Futura Bk BT" panose="020B0502020204020303" pitchFamily="34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457200" y="4191000"/>
            <a:ext cx="3810000" cy="1676400"/>
          </a:xfrm>
        </p:spPr>
        <p:txBody>
          <a:bodyPr/>
          <a:lstStyle/>
          <a:p>
            <a:r>
              <a:rPr lang="en-US" dirty="0" smtClean="0">
                <a:latin typeface="Futura Bk BT" panose="020B0502020204020303" pitchFamily="34" charset="0"/>
              </a:rPr>
              <a:t>Developer: 		Integral Partners</a:t>
            </a:r>
          </a:p>
          <a:p>
            <a:r>
              <a:rPr lang="en-US" dirty="0" smtClean="0">
                <a:latin typeface="Futura Bk BT" panose="020B0502020204020303" pitchFamily="34" charset="0"/>
              </a:rPr>
              <a:t>Contractor:		TBD</a:t>
            </a:r>
          </a:p>
          <a:p>
            <a:r>
              <a:rPr lang="en-US" dirty="0" smtClean="0">
                <a:latin typeface="Futura Bk BT" panose="020B0502020204020303" pitchFamily="34" charset="0"/>
              </a:rPr>
              <a:t>Architect:		TBD</a:t>
            </a:r>
          </a:p>
          <a:p>
            <a:r>
              <a:rPr lang="en-US" dirty="0" smtClean="0">
                <a:latin typeface="Futura Bk BT" panose="020B0502020204020303" pitchFamily="34" charset="0"/>
              </a:rPr>
              <a:t>Scheduled Start:</a:t>
            </a:r>
            <a:r>
              <a:rPr lang="en-US" dirty="0">
                <a:latin typeface="Futura Bk BT" panose="020B0502020204020303" pitchFamily="34" charset="0"/>
              </a:rPr>
              <a:t>	</a:t>
            </a:r>
            <a:r>
              <a:rPr lang="en-US" dirty="0" smtClean="0">
                <a:latin typeface="Futura Bk BT" panose="020B0502020204020303" pitchFamily="34" charset="0"/>
              </a:rPr>
              <a:t>Q3, 2014</a:t>
            </a:r>
            <a:endParaRPr lang="en-US" dirty="0">
              <a:latin typeface="Futura Bk BT" panose="020B0502020204020303" pitchFamily="34" charset="0"/>
            </a:endParaRPr>
          </a:p>
          <a:p>
            <a:r>
              <a:rPr lang="en-US" dirty="0" smtClean="0">
                <a:latin typeface="Futura Bk BT" panose="020B0502020204020303" pitchFamily="34" charset="0"/>
              </a:rPr>
              <a:t>Projected Completion: </a:t>
            </a:r>
            <a:r>
              <a:rPr lang="en-US" dirty="0">
                <a:latin typeface="Futura Bk BT" panose="020B0502020204020303" pitchFamily="34" charset="0"/>
              </a:rPr>
              <a:t>	</a:t>
            </a:r>
            <a:r>
              <a:rPr lang="en-US" dirty="0" smtClean="0">
                <a:latin typeface="Futura Bk BT" panose="020B0502020204020303" pitchFamily="34" charset="0"/>
              </a:rPr>
              <a:t>Q4, 2015</a:t>
            </a:r>
            <a:endParaRPr lang="en-US" dirty="0">
              <a:latin typeface="Futura Bk BT" panose="020B0502020204020303" pitchFamily="34" charset="0"/>
            </a:endParaRPr>
          </a:p>
          <a:p>
            <a:r>
              <a:rPr lang="en-US" dirty="0">
                <a:latin typeface="Futura Bk BT" panose="020B0502020204020303" pitchFamily="34" charset="0"/>
              </a:rPr>
              <a:t>Square Footage:	</a:t>
            </a:r>
            <a:r>
              <a:rPr lang="en-US" dirty="0" smtClean="0">
                <a:latin typeface="Futura Bk BT" panose="020B0502020204020303" pitchFamily="34" charset="0"/>
              </a:rPr>
              <a:t>108 Unit Apartment</a:t>
            </a:r>
          </a:p>
          <a:p>
            <a:endParaRPr lang="en-US" dirty="0" smtClean="0">
              <a:latin typeface="Futura Bk BT" panose="020B0502020204020303" pitchFamily="34" charset="0"/>
            </a:endParaRPr>
          </a:p>
        </p:txBody>
      </p:sp>
      <p:pic>
        <p:nvPicPr>
          <p:cNvPr id="10" name="Picture 9" descr="C:\Users\Frank.Cannon\Dropbox\DUS Block A\Scene 8 - 16th Other View.jpg"/>
          <p:cNvPicPr/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219200" y="1143000"/>
            <a:ext cx="6629400" cy="2971800"/>
          </a:xfrm>
          <a:prstGeom prst="rect">
            <a:avLst/>
          </a:prstGeom>
          <a:noFill/>
          <a:ln>
            <a:solidFill>
              <a:schemeClr val="tx1"/>
            </a:solidFill>
          </a:ln>
          <a:extLst/>
        </p:spPr>
      </p:pic>
      <p:pic>
        <p:nvPicPr>
          <p:cNvPr id="7" name="Picture 6" descr="DUSPAlogocolo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523" y="6019800"/>
            <a:ext cx="759677" cy="7620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4572000" y="4267200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dirty="0" smtClean="0">
                <a:latin typeface="Futura Bk BT" panose="020B0502020204020303" pitchFamily="34" charset="0"/>
              </a:rPr>
              <a:t>Notes:			</a:t>
            </a:r>
          </a:p>
          <a:p>
            <a:pPr marL="285750" lvl="0" indent="-285750">
              <a:buFont typeface="Wingdings" pitchFamily="2" charset="2"/>
              <a:buChar char="§"/>
            </a:pPr>
            <a:r>
              <a:rPr lang="en-US" sz="1400" dirty="0" smtClean="0">
                <a:latin typeface="Futura Bk BT" panose="020B0502020204020303" pitchFamily="34" charset="0"/>
              </a:rPr>
              <a:t>Four story apartment building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400" dirty="0" smtClean="0">
                <a:latin typeface="Futura Bk BT" panose="020B0502020204020303" pitchFamily="34" charset="0"/>
              </a:rPr>
              <a:t>68 work force units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400" dirty="0" smtClean="0">
                <a:latin typeface="Futura Bk BT" panose="020B0502020204020303" pitchFamily="34" charset="0"/>
              </a:rPr>
              <a:t>40 market rate units</a:t>
            </a:r>
          </a:p>
        </p:txBody>
      </p:sp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304800" y="340581"/>
            <a:ext cx="614045" cy="57023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vert="horz" wrap="square" lIns="91440" tIns="45720" rIns="91440" bIns="45720" anchor="t" anchorCtr="0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800" dirty="0" smtClean="0">
                <a:ea typeface="Calibri"/>
                <a:cs typeface="Times New Roman"/>
              </a:rPr>
              <a:t>12</a:t>
            </a:r>
            <a:endParaRPr lang="en-US" sz="1100" dirty="0">
              <a:effectLst/>
              <a:ea typeface="Calibri"/>
              <a:cs typeface="Times New Roman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89" r="71688"/>
          <a:stretch/>
        </p:blipFill>
        <p:spPr>
          <a:xfrm>
            <a:off x="1315192" y="6096000"/>
            <a:ext cx="2588821" cy="76199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97" t="88888" r="-1" b="1"/>
          <a:stretch/>
        </p:blipFill>
        <p:spPr>
          <a:xfrm>
            <a:off x="8585860" y="6096001"/>
            <a:ext cx="558139" cy="76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55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66800" y="666115"/>
            <a:ext cx="3352800" cy="1162050"/>
          </a:xfrm>
        </p:spPr>
        <p:txBody>
          <a:bodyPr>
            <a:noAutofit/>
          </a:bodyPr>
          <a:lstStyle/>
          <a:p>
            <a:r>
              <a:rPr lang="en-US" sz="2400" dirty="0" smtClean="0">
                <a:latin typeface="Futura Bk BT" panose="020B0502020204020303" pitchFamily="34" charset="0"/>
              </a:rPr>
              <a:t>16</a:t>
            </a:r>
            <a:r>
              <a:rPr lang="en-US" sz="2400" baseline="30000" dirty="0" smtClean="0">
                <a:latin typeface="Futura Bk BT" panose="020B0502020204020303" pitchFamily="34" charset="0"/>
              </a:rPr>
              <a:t>th</a:t>
            </a:r>
            <a:r>
              <a:rPr lang="en-US" sz="2400" dirty="0" smtClean="0">
                <a:latin typeface="Futura Bk BT" panose="020B0502020204020303" pitchFamily="34" charset="0"/>
              </a:rPr>
              <a:t> &amp; </a:t>
            </a:r>
            <a:r>
              <a:rPr lang="en-US" sz="2400" dirty="0" err="1" smtClean="0">
                <a:latin typeface="Futura Bk BT" panose="020B0502020204020303" pitchFamily="34" charset="0"/>
              </a:rPr>
              <a:t>Wewatta</a:t>
            </a:r>
            <a:r>
              <a:rPr lang="en-US" sz="2400" dirty="0" smtClean="0">
                <a:latin typeface="Futura Bk BT" panose="020B0502020204020303" pitchFamily="34" charset="0"/>
              </a:rPr>
              <a:t> Street:</a:t>
            </a:r>
            <a:br>
              <a:rPr lang="en-US" sz="2400" dirty="0" smtClean="0">
                <a:latin typeface="Futura Bk BT" panose="020B0502020204020303" pitchFamily="34" charset="0"/>
              </a:rPr>
            </a:br>
            <a:r>
              <a:rPr lang="en-US" sz="2400" dirty="0" smtClean="0">
                <a:latin typeface="Futura Bk BT" panose="020B0502020204020303" pitchFamily="34" charset="0"/>
              </a:rPr>
              <a:t>Office Building and Hotel</a:t>
            </a:r>
            <a:endParaRPr lang="en-US" sz="2400" dirty="0">
              <a:latin typeface="Futura Bk BT" panose="020B0502020204020303" pitchFamily="34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469867" y="2133600"/>
            <a:ext cx="3810000" cy="4233863"/>
          </a:xfrm>
        </p:spPr>
        <p:txBody>
          <a:bodyPr/>
          <a:lstStyle/>
          <a:p>
            <a:r>
              <a:rPr lang="en-US" dirty="0" smtClean="0">
                <a:latin typeface="Futura Bk BT" panose="020B0502020204020303" pitchFamily="34" charset="0"/>
              </a:rPr>
              <a:t>Developer: 		Continuum Partners</a:t>
            </a:r>
          </a:p>
          <a:p>
            <a:r>
              <a:rPr lang="en-US" dirty="0" smtClean="0">
                <a:latin typeface="Futura Bk BT" panose="020B0502020204020303" pitchFamily="34" charset="0"/>
              </a:rPr>
              <a:t>Contractor:		n/a</a:t>
            </a:r>
          </a:p>
          <a:p>
            <a:r>
              <a:rPr lang="en-US" dirty="0" smtClean="0">
                <a:latin typeface="Futura Bk BT" panose="020B0502020204020303" pitchFamily="34" charset="0"/>
              </a:rPr>
              <a:t>Architect:		</a:t>
            </a:r>
            <a:r>
              <a:rPr lang="en-US" dirty="0" err="1" smtClean="0">
                <a:latin typeface="Futura Bk BT" panose="020B0502020204020303" pitchFamily="34" charset="0"/>
              </a:rPr>
              <a:t>Semple</a:t>
            </a:r>
            <a:r>
              <a:rPr lang="en-US" dirty="0" smtClean="0">
                <a:latin typeface="Futura Bk BT" panose="020B0502020204020303" pitchFamily="34" charset="0"/>
              </a:rPr>
              <a:t> Brown/</a:t>
            </a:r>
          </a:p>
          <a:p>
            <a:r>
              <a:rPr lang="en-US" dirty="0">
                <a:latin typeface="Futura Bk BT" panose="020B0502020204020303" pitchFamily="34" charset="0"/>
              </a:rPr>
              <a:t>	</a:t>
            </a:r>
            <a:r>
              <a:rPr lang="en-US" dirty="0" smtClean="0">
                <a:latin typeface="Futura Bk BT" panose="020B0502020204020303" pitchFamily="34" charset="0"/>
              </a:rPr>
              <a:t>	BOKA Powell</a:t>
            </a:r>
          </a:p>
          <a:p>
            <a:r>
              <a:rPr lang="en-US" dirty="0" smtClean="0">
                <a:latin typeface="Futura Bk BT" panose="020B0502020204020303" pitchFamily="34" charset="0"/>
              </a:rPr>
              <a:t>Scheduled Start:</a:t>
            </a:r>
            <a:r>
              <a:rPr lang="en-US" dirty="0">
                <a:latin typeface="Futura Bk BT" panose="020B0502020204020303" pitchFamily="34" charset="0"/>
              </a:rPr>
              <a:t>	</a:t>
            </a:r>
            <a:r>
              <a:rPr lang="en-US" dirty="0" smtClean="0">
                <a:latin typeface="Futura Bk BT" panose="020B0502020204020303" pitchFamily="34" charset="0"/>
              </a:rPr>
              <a:t>Q3, 2014</a:t>
            </a:r>
            <a:endParaRPr lang="en-US" dirty="0">
              <a:latin typeface="Futura Bk BT" panose="020B0502020204020303" pitchFamily="34" charset="0"/>
            </a:endParaRPr>
          </a:p>
          <a:p>
            <a:r>
              <a:rPr lang="en-US" dirty="0" smtClean="0">
                <a:latin typeface="Futura Bk BT" panose="020B0502020204020303" pitchFamily="34" charset="0"/>
              </a:rPr>
              <a:t>Projected Completion: </a:t>
            </a:r>
            <a:r>
              <a:rPr lang="en-US" dirty="0">
                <a:latin typeface="Futura Bk BT" panose="020B0502020204020303" pitchFamily="34" charset="0"/>
              </a:rPr>
              <a:t>	</a:t>
            </a:r>
            <a:r>
              <a:rPr lang="en-US" dirty="0" smtClean="0">
                <a:latin typeface="Futura Bk BT" panose="020B0502020204020303" pitchFamily="34" charset="0"/>
              </a:rPr>
              <a:t>Q4, 2015</a:t>
            </a:r>
            <a:endParaRPr lang="en-US" dirty="0">
              <a:latin typeface="Futura Bk BT" panose="020B0502020204020303" pitchFamily="34" charset="0"/>
            </a:endParaRPr>
          </a:p>
          <a:p>
            <a:r>
              <a:rPr lang="en-US" dirty="0">
                <a:latin typeface="Futura Bk BT" panose="020B0502020204020303" pitchFamily="34" charset="0"/>
              </a:rPr>
              <a:t>Square Footage:	</a:t>
            </a:r>
            <a:r>
              <a:rPr lang="en-US" dirty="0" smtClean="0">
                <a:latin typeface="Futura Bk BT" panose="020B0502020204020303" pitchFamily="34" charset="0"/>
              </a:rPr>
              <a:t>200,000+/- SF</a:t>
            </a:r>
          </a:p>
          <a:p>
            <a:r>
              <a:rPr lang="en-US" dirty="0">
                <a:latin typeface="Futura Bk BT" panose="020B0502020204020303" pitchFamily="34" charset="0"/>
              </a:rPr>
              <a:t>	</a:t>
            </a:r>
            <a:r>
              <a:rPr lang="en-US" dirty="0" smtClean="0">
                <a:latin typeface="Futura Bk BT" panose="020B0502020204020303" pitchFamily="34" charset="0"/>
              </a:rPr>
              <a:t>	</a:t>
            </a:r>
          </a:p>
          <a:p>
            <a:r>
              <a:rPr lang="en-US" dirty="0" smtClean="0">
                <a:latin typeface="Futura Bk BT" panose="020B0502020204020303" pitchFamily="34" charset="0"/>
              </a:rPr>
              <a:t>Notes</a:t>
            </a:r>
            <a:r>
              <a:rPr lang="en-US" dirty="0">
                <a:latin typeface="Futura Bk BT" panose="020B0502020204020303" pitchFamily="34" charset="0"/>
              </a:rPr>
              <a:t>:			</a:t>
            </a:r>
          </a:p>
          <a:p>
            <a:pPr marL="285750" lvl="0" indent="-285750">
              <a:buFont typeface="Wingdings" pitchFamily="2" charset="2"/>
              <a:buChar char="§"/>
            </a:pPr>
            <a:r>
              <a:rPr lang="en-US" dirty="0">
                <a:latin typeface="Futura Bk BT" panose="020B0502020204020303" pitchFamily="34" charset="0"/>
              </a:rPr>
              <a:t>Five story office building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dirty="0" smtClean="0">
                <a:latin typeface="Futura Bk BT" panose="020B0502020204020303" pitchFamily="34" charset="0"/>
              </a:rPr>
              <a:t>53,000 SF office building includes 8,300 SF of meeting rooms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dirty="0" smtClean="0">
                <a:latin typeface="Futura Bk BT" panose="020B0502020204020303" pitchFamily="34" charset="0"/>
              </a:rPr>
              <a:t>12-story hotel with 200 rooms with retail</a:t>
            </a:r>
          </a:p>
          <a:p>
            <a:pPr marL="285750" lvl="0" indent="-285750"/>
            <a:endParaRPr lang="en-US" dirty="0">
              <a:latin typeface="Futura Bk BT" panose="020B0502020204020303" pitchFamily="34" charset="0"/>
            </a:endParaRPr>
          </a:p>
          <a:p>
            <a:endParaRPr lang="en-US" dirty="0" smtClean="0">
              <a:latin typeface="Futura Bk BT" panose="020B0502020204020303" pitchFamily="34" charset="0"/>
            </a:endParaRPr>
          </a:p>
        </p:txBody>
      </p:sp>
      <p:pic>
        <p:nvPicPr>
          <p:cNvPr id="8" name="Picture 7" descr="C:\Users\Frank.Cannon\Desktop\A-Block PPT images\Scene 1 - 16th Street View - ppt.jpg"/>
          <p:cNvPicPr/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601586" y="533400"/>
            <a:ext cx="4131828" cy="2748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Picture 9" descr="C:\Users\Frank.Cannon\Dropbox\DUS Block A\Scene 8 - 16th Other View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81"/>
          <a:stretch>
            <a:fillRect/>
          </a:stretch>
        </p:blipFill>
        <p:spPr bwMode="auto">
          <a:xfrm>
            <a:off x="4572001" y="3505200"/>
            <a:ext cx="4190999" cy="2748000"/>
          </a:xfrm>
          <a:prstGeom prst="rect">
            <a:avLst/>
          </a:prstGeom>
          <a:noFill/>
          <a:ln>
            <a:solidFill>
              <a:schemeClr val="tx1"/>
            </a:solidFill>
          </a:ln>
          <a:extLst/>
        </p:spPr>
      </p:pic>
      <p:pic>
        <p:nvPicPr>
          <p:cNvPr id="7" name="Picture 6" descr="DUSPAlogocolo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523" y="6019800"/>
            <a:ext cx="759677" cy="762000"/>
          </a:xfrm>
          <a:prstGeom prst="rect">
            <a:avLst/>
          </a:prstGeom>
        </p:spPr>
      </p:pic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304800" y="381000"/>
            <a:ext cx="614045" cy="570230"/>
          </a:xfrm>
          <a:prstGeom prst="rect">
            <a:avLst/>
          </a:prstGeom>
          <a:solidFill>
            <a:schemeClr val="accent1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vert="horz" wrap="square" lIns="91440" tIns="45720" rIns="91440" bIns="45720" anchor="t" anchorCtr="0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800" dirty="0" smtClean="0">
                <a:ea typeface="Calibri"/>
                <a:cs typeface="Times New Roman"/>
              </a:rPr>
              <a:t>13</a:t>
            </a:r>
            <a:endParaRPr lang="en-US" sz="1100" dirty="0">
              <a:effectLst/>
              <a:ea typeface="Calibri"/>
              <a:cs typeface="Times New Roman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89" r="71688"/>
          <a:stretch/>
        </p:blipFill>
        <p:spPr>
          <a:xfrm>
            <a:off x="1315192" y="6096000"/>
            <a:ext cx="2588821" cy="76199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97" t="88888" r="-1" b="1"/>
          <a:stretch/>
        </p:blipFill>
        <p:spPr>
          <a:xfrm>
            <a:off x="8585860" y="6096001"/>
            <a:ext cx="558139" cy="76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55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66800" y="304800"/>
            <a:ext cx="3200400" cy="1162050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Futura Bk BT" panose="020B0502020204020303" pitchFamily="34" charset="0"/>
              </a:rPr>
              <a:t>“17 W” </a:t>
            </a:r>
            <a:br>
              <a:rPr lang="en-US" sz="2400" dirty="0" smtClean="0">
                <a:latin typeface="Futura Bk BT" panose="020B0502020204020303" pitchFamily="34" charset="0"/>
              </a:rPr>
            </a:br>
            <a:r>
              <a:rPr lang="en-US" sz="2400" dirty="0" smtClean="0">
                <a:latin typeface="Futura Bk BT" panose="020B0502020204020303" pitchFamily="34" charset="0"/>
              </a:rPr>
              <a:t>17 </a:t>
            </a:r>
            <a:r>
              <a:rPr lang="en-US" sz="2400" dirty="0" err="1" smtClean="0">
                <a:latin typeface="Futura Bk BT" panose="020B0502020204020303" pitchFamily="34" charset="0"/>
              </a:rPr>
              <a:t>Wewatta</a:t>
            </a:r>
            <a:r>
              <a:rPr lang="en-US" sz="2400" dirty="0" smtClean="0">
                <a:latin typeface="Futura Bk BT" panose="020B0502020204020303" pitchFamily="34" charset="0"/>
              </a:rPr>
              <a:t> Street</a:t>
            </a:r>
            <a:endParaRPr lang="en-US" sz="2400" dirty="0">
              <a:latin typeface="Futura Bk BT" panose="020B0502020204020303" pitchFamily="34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381000" y="1676400"/>
            <a:ext cx="4190999" cy="4691063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Futura Bk BT" panose="020B0502020204020303" pitchFamily="34" charset="0"/>
              </a:rPr>
              <a:t>Developer: 		Holland Partner Group</a:t>
            </a:r>
          </a:p>
          <a:p>
            <a:r>
              <a:rPr lang="en-US" dirty="0" smtClean="0">
                <a:latin typeface="Futura Bk BT" panose="020B0502020204020303" pitchFamily="34" charset="0"/>
              </a:rPr>
              <a:t>Contractor:		Holland Partner Group</a:t>
            </a:r>
          </a:p>
          <a:p>
            <a:r>
              <a:rPr lang="en-US" dirty="0" smtClean="0">
                <a:latin typeface="Futura Bk BT" panose="020B0502020204020303" pitchFamily="34" charset="0"/>
              </a:rPr>
              <a:t>Architect:		The </a:t>
            </a:r>
            <a:r>
              <a:rPr lang="en-US" dirty="0" err="1" smtClean="0">
                <a:latin typeface="Futura Bk BT" panose="020B0502020204020303" pitchFamily="34" charset="0"/>
              </a:rPr>
              <a:t>Eisen</a:t>
            </a:r>
            <a:r>
              <a:rPr lang="en-US" dirty="0" smtClean="0">
                <a:latin typeface="Futura Bk BT" panose="020B0502020204020303" pitchFamily="34" charset="0"/>
              </a:rPr>
              <a:t> Group</a:t>
            </a:r>
          </a:p>
          <a:p>
            <a:r>
              <a:rPr lang="en-US" dirty="0" smtClean="0">
                <a:latin typeface="Futura Bk BT" panose="020B0502020204020303" pitchFamily="34" charset="0"/>
              </a:rPr>
              <a:t>Scheduled Start:</a:t>
            </a:r>
            <a:r>
              <a:rPr lang="en-US" dirty="0">
                <a:latin typeface="Futura Bk BT" panose="020B0502020204020303" pitchFamily="34" charset="0"/>
              </a:rPr>
              <a:t>	</a:t>
            </a:r>
            <a:r>
              <a:rPr lang="en-US" dirty="0" smtClean="0">
                <a:latin typeface="Futura Bk BT" panose="020B0502020204020303" pitchFamily="34" charset="0"/>
              </a:rPr>
              <a:t>Q1, 2015</a:t>
            </a:r>
          </a:p>
          <a:p>
            <a:r>
              <a:rPr lang="en-US" dirty="0" smtClean="0">
                <a:latin typeface="Futura Bk BT" panose="020B0502020204020303" pitchFamily="34" charset="0"/>
              </a:rPr>
              <a:t>Projected Completion: </a:t>
            </a:r>
            <a:r>
              <a:rPr lang="en-US" dirty="0">
                <a:latin typeface="Futura Bk BT" panose="020B0502020204020303" pitchFamily="34" charset="0"/>
              </a:rPr>
              <a:t>	</a:t>
            </a:r>
            <a:r>
              <a:rPr lang="en-US" dirty="0" smtClean="0">
                <a:latin typeface="Futura Bk BT" panose="020B0502020204020303" pitchFamily="34" charset="0"/>
              </a:rPr>
              <a:t>1</a:t>
            </a:r>
            <a:r>
              <a:rPr lang="en-US" baseline="30000" dirty="0" smtClean="0">
                <a:latin typeface="Futura Bk BT" panose="020B0502020204020303" pitchFamily="34" charset="0"/>
              </a:rPr>
              <a:t>st</a:t>
            </a:r>
            <a:r>
              <a:rPr lang="en-US" dirty="0" smtClean="0">
                <a:latin typeface="Futura Bk BT" panose="020B0502020204020303" pitchFamily="34" charset="0"/>
              </a:rPr>
              <a:t> Tower: 2Q, 2017</a:t>
            </a:r>
          </a:p>
          <a:p>
            <a:r>
              <a:rPr lang="en-US" dirty="0">
                <a:latin typeface="Futura Bk BT" panose="020B0502020204020303" pitchFamily="34" charset="0"/>
              </a:rPr>
              <a:t>	</a:t>
            </a:r>
            <a:r>
              <a:rPr lang="en-US" dirty="0" smtClean="0">
                <a:latin typeface="Futura Bk BT" panose="020B0502020204020303" pitchFamily="34" charset="0"/>
              </a:rPr>
              <a:t>	Entire Project:  2018</a:t>
            </a:r>
          </a:p>
          <a:p>
            <a:endParaRPr lang="en-US" sz="400" dirty="0">
              <a:latin typeface="Futura Bk BT" panose="020B0502020204020303" pitchFamily="34" charset="0"/>
            </a:endParaRPr>
          </a:p>
          <a:p>
            <a:pPr>
              <a:spcBef>
                <a:spcPts val="0"/>
              </a:spcBef>
            </a:pPr>
            <a:r>
              <a:rPr lang="en-US" dirty="0">
                <a:latin typeface="Futura Bk BT" panose="020B0502020204020303" pitchFamily="34" charset="0"/>
              </a:rPr>
              <a:t>Square Footage:	</a:t>
            </a:r>
            <a:r>
              <a:rPr lang="en-US" dirty="0" smtClean="0">
                <a:latin typeface="Futura Bk BT" panose="020B0502020204020303" pitchFamily="34" charset="0"/>
              </a:rPr>
              <a:t>640 Apartment Units</a:t>
            </a:r>
          </a:p>
          <a:p>
            <a:pPr>
              <a:spcBef>
                <a:spcPts val="0"/>
              </a:spcBef>
            </a:pPr>
            <a:r>
              <a:rPr lang="en-US" dirty="0" smtClean="0">
                <a:latin typeface="Futura Bk BT" panose="020B0502020204020303" pitchFamily="34" charset="0"/>
              </a:rPr>
              <a:t>		70,000 SF Retail and </a:t>
            </a:r>
          </a:p>
          <a:p>
            <a:pPr>
              <a:spcBef>
                <a:spcPts val="0"/>
              </a:spcBef>
            </a:pPr>
            <a:r>
              <a:rPr lang="en-US" dirty="0">
                <a:latin typeface="Futura Bk BT" panose="020B0502020204020303" pitchFamily="34" charset="0"/>
              </a:rPr>
              <a:t>	</a:t>
            </a:r>
            <a:r>
              <a:rPr lang="en-US" dirty="0" smtClean="0">
                <a:latin typeface="Futura Bk BT" panose="020B0502020204020303" pitchFamily="34" charset="0"/>
              </a:rPr>
              <a:t>	Structured Parking</a:t>
            </a:r>
          </a:p>
          <a:p>
            <a:pPr>
              <a:spcBef>
                <a:spcPts val="0"/>
              </a:spcBef>
            </a:pPr>
            <a:endParaRPr lang="en-US" sz="1000" dirty="0" smtClean="0">
              <a:latin typeface="Futura Bk BT" panose="020B0502020204020303" pitchFamily="34" charset="0"/>
            </a:endParaRPr>
          </a:p>
          <a:p>
            <a:pPr>
              <a:spcBef>
                <a:spcPts val="0"/>
              </a:spcBef>
            </a:pPr>
            <a:r>
              <a:rPr lang="en-US" dirty="0" smtClean="0">
                <a:latin typeface="Futura Bk BT" panose="020B0502020204020303" pitchFamily="34" charset="0"/>
              </a:rPr>
              <a:t>		</a:t>
            </a:r>
          </a:p>
          <a:p>
            <a:pPr>
              <a:spcBef>
                <a:spcPts val="0"/>
              </a:spcBef>
            </a:pPr>
            <a:r>
              <a:rPr lang="en-US" dirty="0" smtClean="0">
                <a:latin typeface="Futura Bk BT" panose="020B0502020204020303" pitchFamily="34" charset="0"/>
              </a:rPr>
              <a:t>Notes</a:t>
            </a:r>
            <a:r>
              <a:rPr lang="en-US" dirty="0">
                <a:latin typeface="Futura Bk BT" panose="020B0502020204020303" pitchFamily="34" charset="0"/>
              </a:rPr>
              <a:t>:			</a:t>
            </a:r>
          </a:p>
          <a:p>
            <a:pPr marL="285750" lvl="0" indent="-285750">
              <a:buFont typeface="Wingdings" pitchFamily="2" charset="2"/>
              <a:buChar char="§"/>
            </a:pPr>
            <a:r>
              <a:rPr lang="en-US" dirty="0">
                <a:latin typeface="Futura Bk BT" panose="020B0502020204020303" pitchFamily="34" charset="0"/>
              </a:rPr>
              <a:t>Property contains three </a:t>
            </a:r>
            <a:r>
              <a:rPr lang="en-US" dirty="0" smtClean="0">
                <a:latin typeface="Futura Bk BT" panose="020B0502020204020303" pitchFamily="34" charset="0"/>
              </a:rPr>
              <a:t>buildings, each 10-stories high </a:t>
            </a:r>
          </a:p>
          <a:p>
            <a:pPr marL="285750" lvl="0" indent="-285750">
              <a:buFont typeface="Wingdings" pitchFamily="2" charset="2"/>
              <a:buChar char="§"/>
            </a:pPr>
            <a:r>
              <a:rPr lang="en-US" dirty="0" smtClean="0">
                <a:latin typeface="Futura Bk BT" panose="020B0502020204020303" pitchFamily="34" charset="0"/>
              </a:rPr>
              <a:t>640 Residential Units, plus 70,000 SF Retail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dirty="0" smtClean="0">
                <a:latin typeface="Futura Bk BT" panose="020B0502020204020303" pitchFamily="34" charset="0"/>
              </a:rPr>
              <a:t>Office </a:t>
            </a:r>
            <a:r>
              <a:rPr lang="en-US" dirty="0">
                <a:latin typeface="Futura Bk BT" panose="020B0502020204020303" pitchFamily="34" charset="0"/>
              </a:rPr>
              <a:t>space will be located above G</a:t>
            </a:r>
            <a:r>
              <a:rPr lang="en-US" dirty="0" smtClean="0">
                <a:latin typeface="Futura Bk BT" panose="020B0502020204020303" pitchFamily="34" charset="0"/>
              </a:rPr>
              <a:t>rocery</a:t>
            </a: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304800" y="304800"/>
            <a:ext cx="614045" cy="57023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vert="horz" wrap="square" lIns="91440" tIns="45720" rIns="91440" bIns="45720" anchor="t" anchorCtr="0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800" dirty="0" smtClean="0">
                <a:ea typeface="Calibri"/>
                <a:cs typeface="Times New Roman"/>
              </a:rPr>
              <a:t>14</a:t>
            </a:r>
            <a:endParaRPr lang="en-US" sz="1100" dirty="0">
              <a:effectLst/>
              <a:ea typeface="Calibri"/>
              <a:cs typeface="Times New Roman"/>
            </a:endParaRPr>
          </a:p>
        </p:txBody>
      </p:sp>
      <p:pic>
        <p:nvPicPr>
          <p:cNvPr id="8" name="Picture 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81473" y="589915"/>
            <a:ext cx="3972054" cy="2743200"/>
          </a:xfrm>
          <a:prstGeom prst="rect">
            <a:avLst/>
          </a:prstGeom>
          <a:noFill/>
          <a:ln>
            <a:solidFill>
              <a:schemeClr val="tx1"/>
            </a:solidFill>
          </a:ln>
          <a:extLst/>
        </p:spPr>
      </p:pic>
      <p:pic>
        <p:nvPicPr>
          <p:cNvPr id="10" name="Picture 9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82765" y="3429000"/>
            <a:ext cx="3970762" cy="25908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6" descr="DUSPAlogocolo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523" y="6019800"/>
            <a:ext cx="759677" cy="762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89" r="71688"/>
          <a:stretch/>
        </p:blipFill>
        <p:spPr>
          <a:xfrm>
            <a:off x="1315192" y="6096000"/>
            <a:ext cx="2588821" cy="76199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97" t="88888" r="-1" b="1"/>
          <a:stretch/>
        </p:blipFill>
        <p:spPr>
          <a:xfrm>
            <a:off x="8585860" y="6096001"/>
            <a:ext cx="558139" cy="76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06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66800" y="304800"/>
            <a:ext cx="3200400" cy="1162050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Futura Bk BT" panose="020B0502020204020303" pitchFamily="34" charset="0"/>
              </a:rPr>
              <a:t>1801 </a:t>
            </a:r>
            <a:r>
              <a:rPr lang="en-US" sz="2400" dirty="0" err="1" smtClean="0">
                <a:latin typeface="Futura Bk BT" panose="020B0502020204020303" pitchFamily="34" charset="0"/>
              </a:rPr>
              <a:t>Wewatta</a:t>
            </a:r>
            <a:r>
              <a:rPr lang="en-US" sz="2400" dirty="0" smtClean="0">
                <a:latin typeface="Futura Bk BT" panose="020B0502020204020303" pitchFamily="34" charset="0"/>
              </a:rPr>
              <a:t> Street</a:t>
            </a:r>
            <a:endParaRPr lang="en-US" sz="2400" dirty="0">
              <a:latin typeface="Futura Bk BT" panose="020B0502020204020303" pitchFamily="34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304800" y="1600200"/>
            <a:ext cx="3810000" cy="4038600"/>
          </a:xfrm>
        </p:spPr>
        <p:txBody>
          <a:bodyPr/>
          <a:lstStyle/>
          <a:p>
            <a:r>
              <a:rPr lang="en-US" dirty="0" smtClean="0">
                <a:latin typeface="Futura Bk BT" panose="020B0502020204020303" pitchFamily="34" charset="0"/>
              </a:rPr>
              <a:t>Developer:		Portman Holdings </a:t>
            </a:r>
          </a:p>
          <a:p>
            <a:r>
              <a:rPr lang="en-US" dirty="0" smtClean="0">
                <a:latin typeface="Futura Bk BT" panose="020B0502020204020303" pitchFamily="34" charset="0"/>
              </a:rPr>
              <a:t>Contractor: 	</a:t>
            </a:r>
            <a:r>
              <a:rPr lang="en-US" dirty="0" err="1" smtClean="0">
                <a:latin typeface="Futura Bk BT" panose="020B0502020204020303" pitchFamily="34" charset="0"/>
              </a:rPr>
              <a:t>Hensel</a:t>
            </a:r>
            <a:r>
              <a:rPr lang="en-US" dirty="0" smtClean="0">
                <a:latin typeface="Futura Bk BT" panose="020B0502020204020303" pitchFamily="34" charset="0"/>
              </a:rPr>
              <a:t> Phelps</a:t>
            </a:r>
          </a:p>
          <a:p>
            <a:r>
              <a:rPr lang="en-US" dirty="0" smtClean="0">
                <a:latin typeface="Futura Bk BT" panose="020B0502020204020303" pitchFamily="34" charset="0"/>
              </a:rPr>
              <a:t>Architect:		John Portman &amp; Assoc.</a:t>
            </a:r>
          </a:p>
          <a:p>
            <a:r>
              <a:rPr lang="en-US" dirty="0" smtClean="0">
                <a:latin typeface="Futura Bk BT" panose="020B0502020204020303" pitchFamily="34" charset="0"/>
              </a:rPr>
              <a:t>Scheduled Start:</a:t>
            </a:r>
            <a:r>
              <a:rPr lang="en-US" dirty="0">
                <a:latin typeface="Futura Bk BT" panose="020B0502020204020303" pitchFamily="34" charset="0"/>
              </a:rPr>
              <a:t>	</a:t>
            </a:r>
            <a:r>
              <a:rPr lang="en-US" dirty="0" smtClean="0">
                <a:latin typeface="Futura Bk BT" panose="020B0502020204020303" pitchFamily="34" charset="0"/>
              </a:rPr>
              <a:t>Q3, 2014 </a:t>
            </a:r>
            <a:r>
              <a:rPr lang="en-US" dirty="0">
                <a:latin typeface="Futura Bk BT" panose="020B0502020204020303" pitchFamily="34" charset="0"/>
              </a:rPr>
              <a:t>	</a:t>
            </a:r>
          </a:p>
          <a:p>
            <a:r>
              <a:rPr lang="en-US" dirty="0" smtClean="0">
                <a:latin typeface="Futura Bk BT" panose="020B0502020204020303" pitchFamily="34" charset="0"/>
              </a:rPr>
              <a:t>Projected Completion: </a:t>
            </a:r>
            <a:r>
              <a:rPr lang="en-US" dirty="0">
                <a:latin typeface="Futura Bk BT" panose="020B0502020204020303" pitchFamily="34" charset="0"/>
              </a:rPr>
              <a:t>	</a:t>
            </a:r>
            <a:r>
              <a:rPr lang="en-US" dirty="0" smtClean="0">
                <a:latin typeface="Futura Bk BT" panose="020B0502020204020303" pitchFamily="34" charset="0"/>
              </a:rPr>
              <a:t>Q2, 2016</a:t>
            </a:r>
            <a:endParaRPr lang="en-US" dirty="0">
              <a:latin typeface="Futura Bk BT" panose="020B0502020204020303" pitchFamily="34" charset="0"/>
            </a:endParaRPr>
          </a:p>
          <a:p>
            <a:r>
              <a:rPr lang="en-US" dirty="0">
                <a:latin typeface="Futura Bk BT" panose="020B0502020204020303" pitchFamily="34" charset="0"/>
              </a:rPr>
              <a:t>Square Footage:	</a:t>
            </a:r>
            <a:r>
              <a:rPr lang="en-US" dirty="0" smtClean="0">
                <a:latin typeface="Futura Bk BT" panose="020B0502020204020303" pitchFamily="34" charset="0"/>
              </a:rPr>
              <a:t>200,000 SF Mixed-Use</a:t>
            </a:r>
            <a:endParaRPr lang="en-US" dirty="0">
              <a:latin typeface="Futura Bk BT" panose="020B0502020204020303" pitchFamily="34" charset="0"/>
            </a:endParaRPr>
          </a:p>
          <a:p>
            <a:endParaRPr lang="en-US" dirty="0" smtClean="0">
              <a:latin typeface="Futura Bk BT" panose="020B0502020204020303" pitchFamily="34" charset="0"/>
            </a:endParaRPr>
          </a:p>
          <a:p>
            <a:r>
              <a:rPr lang="en-US" dirty="0" smtClean="0">
                <a:latin typeface="Futura Bk BT" panose="020B0502020204020303" pitchFamily="34" charset="0"/>
              </a:rPr>
              <a:t>Notes</a:t>
            </a:r>
            <a:r>
              <a:rPr lang="en-US" dirty="0">
                <a:latin typeface="Futura Bk BT" panose="020B0502020204020303" pitchFamily="34" charset="0"/>
              </a:rPr>
              <a:t>:			</a:t>
            </a:r>
          </a:p>
          <a:p>
            <a:pPr marL="285750" lvl="0" indent="-285750">
              <a:buFont typeface="Wingdings" pitchFamily="2" charset="2"/>
              <a:buChar char="§"/>
            </a:pPr>
            <a:r>
              <a:rPr lang="en-US" dirty="0" smtClean="0">
                <a:latin typeface="Futura Bk BT" panose="020B0502020204020303" pitchFamily="34" charset="0"/>
              </a:rPr>
              <a:t>180 Room Hotel</a:t>
            </a:r>
          </a:p>
          <a:p>
            <a:pPr marL="285750" lvl="0" indent="-285750">
              <a:buFont typeface="Wingdings" pitchFamily="2" charset="2"/>
              <a:buChar char="§"/>
            </a:pPr>
            <a:r>
              <a:rPr lang="en-US" dirty="0" smtClean="0">
                <a:latin typeface="Futura Bk BT" panose="020B0502020204020303" pitchFamily="34" charset="0"/>
              </a:rPr>
              <a:t>100,000 SF Office</a:t>
            </a:r>
            <a:endParaRPr lang="en-US" dirty="0">
              <a:latin typeface="Futura Bk BT" panose="020B0502020204020303" pitchFamily="34" charset="0"/>
            </a:endParaRPr>
          </a:p>
          <a:p>
            <a:pPr marL="285750" lvl="0" indent="-285750">
              <a:buFont typeface="Wingdings" pitchFamily="2" charset="2"/>
              <a:buChar char="§"/>
            </a:pPr>
            <a:r>
              <a:rPr lang="en-US" dirty="0" smtClean="0">
                <a:latin typeface="Futura Bk BT" panose="020B0502020204020303" pitchFamily="34" charset="0"/>
              </a:rPr>
              <a:t>Underground and above ground parking for 216+/- cars</a:t>
            </a:r>
            <a:endParaRPr lang="en-US" dirty="0">
              <a:latin typeface="Futura Bk BT" panose="020B0502020204020303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en-US" dirty="0" smtClean="0">
                <a:latin typeface="Futura Bk BT" panose="020B0502020204020303" pitchFamily="34" charset="0"/>
              </a:rPr>
              <a:t>Proposed public outdoor space facing 18</a:t>
            </a:r>
            <a:r>
              <a:rPr lang="en-US" baseline="30000" dirty="0" smtClean="0">
                <a:latin typeface="Futura Bk BT" panose="020B0502020204020303" pitchFamily="34" charset="0"/>
              </a:rPr>
              <a:t>th</a:t>
            </a:r>
            <a:r>
              <a:rPr lang="en-US" dirty="0" smtClean="0">
                <a:latin typeface="Futura Bk BT" panose="020B0502020204020303" pitchFamily="34" charset="0"/>
              </a:rPr>
              <a:t> &amp; </a:t>
            </a:r>
            <a:r>
              <a:rPr lang="en-US" dirty="0" err="1" smtClean="0">
                <a:latin typeface="Futura Bk BT" panose="020B0502020204020303" pitchFamily="34" charset="0"/>
              </a:rPr>
              <a:t>Wewatta</a:t>
            </a:r>
            <a:r>
              <a:rPr lang="en-US" dirty="0" smtClean="0">
                <a:latin typeface="Futura Bk BT" panose="020B0502020204020303" pitchFamily="34" charset="0"/>
              </a:rPr>
              <a:t> Streets</a:t>
            </a: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304800" y="304800"/>
            <a:ext cx="614045" cy="57023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vert="horz" wrap="square" lIns="91440" tIns="45720" rIns="91440" bIns="45720" anchor="t" anchorCtr="0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800" dirty="0" smtClean="0">
                <a:ea typeface="Calibri"/>
                <a:cs typeface="Times New Roman"/>
              </a:rPr>
              <a:t>15</a:t>
            </a:r>
            <a:endParaRPr lang="en-US" sz="1100" dirty="0">
              <a:effectLst/>
              <a:ea typeface="Calibri"/>
              <a:cs typeface="Times New Roman"/>
            </a:endParaRPr>
          </a:p>
        </p:txBody>
      </p:sp>
      <p:pic>
        <p:nvPicPr>
          <p:cNvPr id="10" name="Picture 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67200" y="2027649"/>
            <a:ext cx="4495800" cy="252888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6" descr="DUSPAlogocolo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523" y="6019800"/>
            <a:ext cx="759677" cy="762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89" r="71688"/>
          <a:stretch/>
        </p:blipFill>
        <p:spPr>
          <a:xfrm>
            <a:off x="1315192" y="6096000"/>
            <a:ext cx="2588821" cy="76199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97" t="88888" r="-1" b="1"/>
          <a:stretch/>
        </p:blipFill>
        <p:spPr>
          <a:xfrm>
            <a:off x="8585860" y="6096001"/>
            <a:ext cx="558139" cy="76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055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66800" y="304800"/>
            <a:ext cx="3200400" cy="1162050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Futura Bk BT" panose="020B0502020204020303" pitchFamily="34" charset="0"/>
              </a:rPr>
              <a:t>16 Chestnut Street</a:t>
            </a:r>
            <a:endParaRPr lang="en-US" sz="2400" dirty="0">
              <a:latin typeface="Futura Bk BT" panose="020B0502020204020303" pitchFamily="34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469867" y="1676400"/>
            <a:ext cx="3810000" cy="4691063"/>
          </a:xfrm>
        </p:spPr>
        <p:txBody>
          <a:bodyPr/>
          <a:lstStyle/>
          <a:p>
            <a:r>
              <a:rPr lang="en-US" dirty="0" smtClean="0">
                <a:latin typeface="Futura Bk BT" panose="020B0502020204020303" pitchFamily="34" charset="0"/>
              </a:rPr>
              <a:t>Developer:		East West 			Partners/Starwood 		Capital Group</a:t>
            </a:r>
          </a:p>
          <a:p>
            <a:r>
              <a:rPr lang="en-US" dirty="0" smtClean="0">
                <a:latin typeface="Futura Bk BT" panose="020B0502020204020303" pitchFamily="34" charset="0"/>
              </a:rPr>
              <a:t>Contractor: 	TBD</a:t>
            </a:r>
          </a:p>
          <a:p>
            <a:r>
              <a:rPr lang="en-US" dirty="0" smtClean="0">
                <a:latin typeface="Futura Bk BT" panose="020B0502020204020303" pitchFamily="34" charset="0"/>
              </a:rPr>
              <a:t>Architect:		</a:t>
            </a:r>
            <a:r>
              <a:rPr lang="en-US" dirty="0" err="1" smtClean="0">
                <a:latin typeface="Futura Bk BT" panose="020B0502020204020303" pitchFamily="34" charset="0"/>
              </a:rPr>
              <a:t>Gensler</a:t>
            </a:r>
            <a:endParaRPr lang="en-US" dirty="0" smtClean="0">
              <a:latin typeface="Futura Bk BT" panose="020B0502020204020303" pitchFamily="34" charset="0"/>
            </a:endParaRPr>
          </a:p>
          <a:p>
            <a:r>
              <a:rPr lang="en-US" dirty="0" smtClean="0">
                <a:latin typeface="Futura Bk BT" panose="020B0502020204020303" pitchFamily="34" charset="0"/>
              </a:rPr>
              <a:t>Scheduled Start:</a:t>
            </a:r>
            <a:r>
              <a:rPr lang="en-US" dirty="0">
                <a:latin typeface="Futura Bk BT" panose="020B0502020204020303" pitchFamily="34" charset="0"/>
              </a:rPr>
              <a:t>	</a:t>
            </a:r>
            <a:r>
              <a:rPr lang="en-US" dirty="0" smtClean="0">
                <a:latin typeface="Futura Bk BT" panose="020B0502020204020303" pitchFamily="34" charset="0"/>
              </a:rPr>
              <a:t>TBD</a:t>
            </a:r>
            <a:r>
              <a:rPr lang="en-US" dirty="0">
                <a:latin typeface="Futura Bk BT" panose="020B0502020204020303" pitchFamily="34" charset="0"/>
              </a:rPr>
              <a:t>	</a:t>
            </a:r>
          </a:p>
          <a:p>
            <a:r>
              <a:rPr lang="en-US" dirty="0" smtClean="0">
                <a:latin typeface="Futura Bk BT" panose="020B0502020204020303" pitchFamily="34" charset="0"/>
              </a:rPr>
              <a:t>Projected Completion: </a:t>
            </a:r>
            <a:r>
              <a:rPr lang="en-US" dirty="0">
                <a:latin typeface="Futura Bk BT" panose="020B0502020204020303" pitchFamily="34" charset="0"/>
              </a:rPr>
              <a:t>	</a:t>
            </a:r>
            <a:r>
              <a:rPr lang="en-US" dirty="0" smtClean="0">
                <a:latin typeface="Futura Bk BT" panose="020B0502020204020303" pitchFamily="34" charset="0"/>
              </a:rPr>
              <a:t>TBD</a:t>
            </a:r>
            <a:endParaRPr lang="en-US" dirty="0">
              <a:latin typeface="Futura Bk BT" panose="020B0502020204020303" pitchFamily="34" charset="0"/>
            </a:endParaRPr>
          </a:p>
          <a:p>
            <a:r>
              <a:rPr lang="en-US" dirty="0">
                <a:latin typeface="Futura Bk BT" panose="020B0502020204020303" pitchFamily="34" charset="0"/>
              </a:rPr>
              <a:t>Square Footage:	</a:t>
            </a:r>
            <a:r>
              <a:rPr lang="en-US" dirty="0" smtClean="0">
                <a:latin typeface="Futura Bk BT" panose="020B0502020204020303" pitchFamily="34" charset="0"/>
              </a:rPr>
              <a:t>440,000 SF Office</a:t>
            </a:r>
            <a:endParaRPr lang="en-US" dirty="0">
              <a:latin typeface="Futura Bk BT" panose="020B0502020204020303" pitchFamily="34" charset="0"/>
            </a:endParaRPr>
          </a:p>
          <a:p>
            <a:endParaRPr lang="en-US" dirty="0" smtClean="0">
              <a:latin typeface="Futura Bk BT" panose="020B0502020204020303" pitchFamily="34" charset="0"/>
            </a:endParaRPr>
          </a:p>
          <a:p>
            <a:r>
              <a:rPr lang="en-US" dirty="0" smtClean="0">
                <a:latin typeface="Futura Bk BT" panose="020B0502020204020303" pitchFamily="34" charset="0"/>
              </a:rPr>
              <a:t>Notes</a:t>
            </a:r>
            <a:r>
              <a:rPr lang="en-US" dirty="0">
                <a:latin typeface="Futura Bk BT" panose="020B0502020204020303" pitchFamily="34" charset="0"/>
              </a:rPr>
              <a:t>:			</a:t>
            </a:r>
          </a:p>
          <a:p>
            <a:pPr marL="285750" lvl="0" indent="-285750">
              <a:buFont typeface="Wingdings" pitchFamily="2" charset="2"/>
              <a:buChar char="§"/>
            </a:pPr>
            <a:r>
              <a:rPr lang="en-US" dirty="0" smtClean="0">
                <a:latin typeface="Futura Bk BT" panose="020B0502020204020303" pitchFamily="34" charset="0"/>
              </a:rPr>
              <a:t>Nineteen </a:t>
            </a:r>
            <a:r>
              <a:rPr lang="en-US" dirty="0">
                <a:latin typeface="Futura Bk BT" panose="020B0502020204020303" pitchFamily="34" charset="0"/>
              </a:rPr>
              <a:t>story office space</a:t>
            </a:r>
          </a:p>
          <a:p>
            <a:pPr marL="285750" lvl="0" indent="-285750">
              <a:buFont typeface="Wingdings" pitchFamily="2" charset="2"/>
              <a:buChar char="§"/>
            </a:pPr>
            <a:r>
              <a:rPr lang="en-US" dirty="0" smtClean="0">
                <a:latin typeface="Futura Bk BT" panose="020B0502020204020303" pitchFamily="34" charset="0"/>
              </a:rPr>
              <a:t>Underground and above ground </a:t>
            </a:r>
            <a:r>
              <a:rPr lang="en-US" dirty="0">
                <a:latin typeface="Futura Bk BT" panose="020B0502020204020303" pitchFamily="34" charset="0"/>
              </a:rPr>
              <a:t>parking as well </a:t>
            </a:r>
            <a:r>
              <a:rPr lang="en-US" dirty="0" smtClean="0">
                <a:latin typeface="Futura Bk BT" panose="020B0502020204020303" pitchFamily="34" charset="0"/>
              </a:rPr>
              <a:t>as </a:t>
            </a:r>
            <a:r>
              <a:rPr lang="en-US" dirty="0">
                <a:latin typeface="Futura Bk BT" panose="020B0502020204020303" pitchFamily="34" charset="0"/>
              </a:rPr>
              <a:t>ground floor retail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dirty="0" smtClean="0">
                <a:latin typeface="Futura Bk BT" panose="020B0502020204020303" pitchFamily="34" charset="0"/>
              </a:rPr>
              <a:t>Possible pedestrian connection to Millennium Bridge from Mezzanine level of lobby</a:t>
            </a: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304800" y="304800"/>
            <a:ext cx="614045" cy="57023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ot="0" vert="horz" wrap="square" lIns="91440" tIns="45720" rIns="91440" bIns="45720" anchor="t" anchorCtr="0"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800" dirty="0" smtClean="0">
                <a:ea typeface="Calibri"/>
                <a:cs typeface="Times New Roman"/>
              </a:rPr>
              <a:t>16</a:t>
            </a:r>
            <a:endParaRPr lang="en-US" sz="1100" dirty="0">
              <a:effectLst/>
              <a:ea typeface="Calibri"/>
              <a:cs typeface="Times New Roman"/>
            </a:endParaRPr>
          </a:p>
        </p:txBody>
      </p:sp>
      <p:pic>
        <p:nvPicPr>
          <p:cNvPr id="10" name="Picture 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91000" y="1447800"/>
            <a:ext cx="4394860" cy="32004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6" descr="DUSPAlogocolo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523" y="6019800"/>
            <a:ext cx="759677" cy="762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89" r="71688"/>
          <a:stretch/>
        </p:blipFill>
        <p:spPr>
          <a:xfrm>
            <a:off x="1315192" y="6096000"/>
            <a:ext cx="2588821" cy="76199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97" t="88888" r="-1" b="1"/>
          <a:stretch/>
        </p:blipFill>
        <p:spPr>
          <a:xfrm>
            <a:off x="8585860" y="6096001"/>
            <a:ext cx="558139" cy="76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055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728" y="0"/>
            <a:ext cx="9143272" cy="6895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 descr="Aerial Night View Of Denver Union Station Train Hall Canopy &#10;"/>
          <p:cNvSpPr txBox="1"/>
          <p:nvPr/>
        </p:nvSpPr>
        <p:spPr>
          <a:xfrm>
            <a:off x="1066800" y="6248400"/>
            <a:ext cx="655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Futura Bk BT" panose="020B0502020204020303" pitchFamily="34" charset="0"/>
              </a:rPr>
              <a:t>Aerial Night View Of Denver Union Station Train Hall Canopy</a:t>
            </a:r>
            <a:endParaRPr lang="en-US" b="1" dirty="0">
              <a:solidFill>
                <a:schemeClr val="bg1"/>
              </a:solidFill>
              <a:latin typeface="Futura Bk BT" panose="020B0502020204020303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 smtClean="0">
              <a:latin typeface="Futura Bk BT" panose="020B0502020204020303" pitchFamily="34" charset="0"/>
            </a:endParaRPr>
          </a:p>
        </p:txBody>
      </p:sp>
      <p:sp>
        <p:nvSpPr>
          <p:cNvPr id="6147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>
              <a:latin typeface="Futura Bk BT" panose="020B0502020204020303" pitchFamily="34" charset="0"/>
            </a:endParaRPr>
          </a:p>
        </p:txBody>
      </p:sp>
      <p:pic>
        <p:nvPicPr>
          <p:cNvPr id="4" name="Picture 4" descr="20101117-Aerial-Entire Project-3rd Quarter 003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381000" y="687388"/>
            <a:ext cx="8382000" cy="5580062"/>
          </a:xfrm>
          <a:prstGeom prst="rect">
            <a:avLst/>
          </a:prstGeom>
          <a:solidFill>
            <a:srgbClr val="00B050"/>
          </a:solidFill>
          <a:ln w="9525">
            <a:solidFill>
              <a:srgbClr val="7030A0"/>
            </a:solidFill>
            <a:miter lim="800000"/>
            <a:headEnd/>
            <a:tailEnd/>
          </a:ln>
        </p:spPr>
      </p:pic>
      <p:sp>
        <p:nvSpPr>
          <p:cNvPr id="23" name="Freeform 22"/>
          <p:cNvSpPr/>
          <p:nvPr/>
        </p:nvSpPr>
        <p:spPr>
          <a:xfrm>
            <a:off x="6604000" y="1893888"/>
            <a:ext cx="2160588" cy="4368800"/>
          </a:xfrm>
          <a:custGeom>
            <a:avLst/>
            <a:gdLst>
              <a:gd name="connsiteX0" fmla="*/ 2142836 w 2161309"/>
              <a:gd name="connsiteY0" fmla="*/ 4368800 h 4368800"/>
              <a:gd name="connsiteX1" fmla="*/ 1560945 w 2161309"/>
              <a:gd name="connsiteY1" fmla="*/ 4350327 h 4368800"/>
              <a:gd name="connsiteX2" fmla="*/ 0 w 2161309"/>
              <a:gd name="connsiteY2" fmla="*/ 110836 h 4368800"/>
              <a:gd name="connsiteX3" fmla="*/ 2161309 w 2161309"/>
              <a:gd name="connsiteY3" fmla="*/ 0 h 4368800"/>
              <a:gd name="connsiteX4" fmla="*/ 2142836 w 2161309"/>
              <a:gd name="connsiteY4" fmla="*/ 4368800 h 436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1309" h="4368800">
                <a:moveTo>
                  <a:pt x="2142836" y="4368800"/>
                </a:moveTo>
                <a:lnTo>
                  <a:pt x="1560945" y="4350327"/>
                </a:lnTo>
                <a:lnTo>
                  <a:pt x="0" y="110836"/>
                </a:lnTo>
                <a:lnTo>
                  <a:pt x="2161309" y="0"/>
                </a:lnTo>
                <a:cubicBezTo>
                  <a:pt x="2155151" y="1450109"/>
                  <a:pt x="2148994" y="2900218"/>
                  <a:pt x="2142836" y="4368800"/>
                </a:cubicBezTo>
                <a:close/>
              </a:path>
            </a:pathLst>
          </a:custGeom>
          <a:solidFill>
            <a:srgbClr val="0070C0">
              <a:alpha val="45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Futura Bk BT" panose="020B0502020204020303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391400" y="2743200"/>
            <a:ext cx="1143000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600" b="1" dirty="0">
                <a:solidFill>
                  <a:schemeClr val="bg1">
                    <a:lumMod val="95000"/>
                  </a:schemeClr>
                </a:solidFill>
                <a:latin typeface="Futura Bk BT" panose="020B0502020204020303" pitchFamily="34" charset="0"/>
              </a:rPr>
              <a:t>LODO Historic District</a:t>
            </a:r>
          </a:p>
        </p:txBody>
      </p:sp>
      <p:sp>
        <p:nvSpPr>
          <p:cNvPr id="6151" name="TextBox 24"/>
          <p:cNvSpPr txBox="1">
            <a:spLocks noChangeArrowheads="1"/>
          </p:cNvSpPr>
          <p:nvPr/>
        </p:nvSpPr>
        <p:spPr bwMode="auto">
          <a:xfrm>
            <a:off x="4572000" y="381000"/>
            <a:ext cx="4267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dirty="0">
                <a:latin typeface="Futura Bk BT" panose="020B0502020204020303" pitchFamily="34" charset="0"/>
              </a:rPr>
              <a:t>Denver’s Central Platte Valley: 2000s</a:t>
            </a:r>
          </a:p>
        </p:txBody>
      </p:sp>
      <p:sp>
        <p:nvSpPr>
          <p:cNvPr id="28" name="Freeform 27"/>
          <p:cNvSpPr/>
          <p:nvPr/>
        </p:nvSpPr>
        <p:spPr>
          <a:xfrm>
            <a:off x="3200400" y="692150"/>
            <a:ext cx="1047750" cy="5570538"/>
          </a:xfrm>
          <a:custGeom>
            <a:avLst/>
            <a:gdLst>
              <a:gd name="connsiteX0" fmla="*/ 1068339 w 1068339"/>
              <a:gd name="connsiteY0" fmla="*/ 0 h 5569528"/>
              <a:gd name="connsiteX1" fmla="*/ 735830 w 1068339"/>
              <a:gd name="connsiteY1" fmla="*/ 378691 h 5569528"/>
              <a:gd name="connsiteX2" fmla="*/ 172412 w 1068339"/>
              <a:gd name="connsiteY2" fmla="*/ 748146 h 5569528"/>
              <a:gd name="connsiteX3" fmla="*/ 43103 w 1068339"/>
              <a:gd name="connsiteY3" fmla="*/ 1154546 h 5569528"/>
              <a:gd name="connsiteX4" fmla="*/ 431030 w 1068339"/>
              <a:gd name="connsiteY4" fmla="*/ 1874982 h 5569528"/>
              <a:gd name="connsiteX5" fmla="*/ 200121 w 1068339"/>
              <a:gd name="connsiteY5" fmla="*/ 2770909 h 5569528"/>
              <a:gd name="connsiteX6" fmla="*/ 837430 w 1068339"/>
              <a:gd name="connsiteY6" fmla="*/ 5569528 h 5569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68339" h="5569528">
                <a:moveTo>
                  <a:pt x="1068339" y="0"/>
                </a:moveTo>
                <a:cubicBezTo>
                  <a:pt x="976745" y="127000"/>
                  <a:pt x="885151" y="254000"/>
                  <a:pt x="735830" y="378691"/>
                </a:cubicBezTo>
                <a:cubicBezTo>
                  <a:pt x="586509" y="503382"/>
                  <a:pt x="287867" y="618837"/>
                  <a:pt x="172412" y="748146"/>
                </a:cubicBezTo>
                <a:cubicBezTo>
                  <a:pt x="56958" y="877455"/>
                  <a:pt x="0" y="966740"/>
                  <a:pt x="43103" y="1154546"/>
                </a:cubicBezTo>
                <a:cubicBezTo>
                  <a:pt x="86206" y="1342352"/>
                  <a:pt x="404860" y="1605588"/>
                  <a:pt x="431030" y="1874982"/>
                </a:cubicBezTo>
                <a:cubicBezTo>
                  <a:pt x="457200" y="2144376"/>
                  <a:pt x="132388" y="2155151"/>
                  <a:pt x="200121" y="2770909"/>
                </a:cubicBezTo>
                <a:cubicBezTo>
                  <a:pt x="267854" y="3386667"/>
                  <a:pt x="552642" y="4478097"/>
                  <a:pt x="837430" y="5569528"/>
                </a:cubicBezTo>
              </a:path>
            </a:pathLst>
          </a:cu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Futura Bk BT" panose="020B0502020204020303" pitchFamily="34" charset="0"/>
            </a:endParaRPr>
          </a:p>
        </p:txBody>
      </p:sp>
      <p:sp>
        <p:nvSpPr>
          <p:cNvPr id="30" name="Freeform 29"/>
          <p:cNvSpPr/>
          <p:nvPr/>
        </p:nvSpPr>
        <p:spPr>
          <a:xfrm>
            <a:off x="379413" y="1954213"/>
            <a:ext cx="5935662" cy="660400"/>
          </a:xfrm>
          <a:custGeom>
            <a:avLst/>
            <a:gdLst>
              <a:gd name="connsiteX0" fmla="*/ 0 w 5935902"/>
              <a:gd name="connsiteY0" fmla="*/ 521854 h 660400"/>
              <a:gd name="connsiteX1" fmla="*/ 4959927 w 5935902"/>
              <a:gd name="connsiteY1" fmla="*/ 23091 h 660400"/>
              <a:gd name="connsiteX2" fmla="*/ 5855854 w 5935902"/>
              <a:gd name="connsiteY2" fmla="*/ 660400 h 660400"/>
              <a:gd name="connsiteX3" fmla="*/ 5855854 w 5935902"/>
              <a:gd name="connsiteY3" fmla="*/ 660400 h 6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35902" h="660400">
                <a:moveTo>
                  <a:pt x="0" y="521854"/>
                </a:moveTo>
                <a:cubicBezTo>
                  <a:pt x="1991976" y="260927"/>
                  <a:pt x="3983952" y="0"/>
                  <a:pt x="4959927" y="23091"/>
                </a:cubicBezTo>
                <a:cubicBezTo>
                  <a:pt x="5935902" y="46182"/>
                  <a:pt x="5855854" y="660400"/>
                  <a:pt x="5855854" y="660400"/>
                </a:cubicBezTo>
                <a:lnTo>
                  <a:pt x="5855854" y="660400"/>
                </a:lnTo>
              </a:path>
            </a:pathLst>
          </a:custGeom>
          <a:ln w="63500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Futura Bk BT" panose="020B0502020204020303" pitchFamily="34" charset="0"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>
            <a:off x="5486400" y="1981200"/>
            <a:ext cx="1066800" cy="0"/>
          </a:xfrm>
          <a:prstGeom prst="line">
            <a:avLst/>
          </a:prstGeom>
          <a:ln w="63500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Freeform 34"/>
          <p:cNvSpPr/>
          <p:nvPr/>
        </p:nvSpPr>
        <p:spPr>
          <a:xfrm>
            <a:off x="3810000" y="685800"/>
            <a:ext cx="2854325" cy="508000"/>
          </a:xfrm>
          <a:custGeom>
            <a:avLst/>
            <a:gdLst>
              <a:gd name="connsiteX0" fmla="*/ 0 w 2854036"/>
              <a:gd name="connsiteY0" fmla="*/ 0 h 508000"/>
              <a:gd name="connsiteX1" fmla="*/ 535709 w 2854036"/>
              <a:gd name="connsiteY1" fmla="*/ 175491 h 508000"/>
              <a:gd name="connsiteX2" fmla="*/ 1043709 w 2854036"/>
              <a:gd name="connsiteY2" fmla="*/ 304800 h 508000"/>
              <a:gd name="connsiteX3" fmla="*/ 1958109 w 2854036"/>
              <a:gd name="connsiteY3" fmla="*/ 341745 h 508000"/>
              <a:gd name="connsiteX4" fmla="*/ 2336800 w 2854036"/>
              <a:gd name="connsiteY4" fmla="*/ 387927 h 508000"/>
              <a:gd name="connsiteX5" fmla="*/ 2854036 w 2854036"/>
              <a:gd name="connsiteY5" fmla="*/ 508000 h 508000"/>
              <a:gd name="connsiteX6" fmla="*/ 2854036 w 2854036"/>
              <a:gd name="connsiteY6" fmla="*/ 50800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54036" h="508000">
                <a:moveTo>
                  <a:pt x="0" y="0"/>
                </a:moveTo>
                <a:cubicBezTo>
                  <a:pt x="180879" y="62345"/>
                  <a:pt x="361758" y="124691"/>
                  <a:pt x="535709" y="175491"/>
                </a:cubicBezTo>
                <a:cubicBezTo>
                  <a:pt x="709661" y="226291"/>
                  <a:pt x="806642" y="277091"/>
                  <a:pt x="1043709" y="304800"/>
                </a:cubicBezTo>
                <a:cubicBezTo>
                  <a:pt x="1280776" y="332509"/>
                  <a:pt x="1742594" y="327891"/>
                  <a:pt x="1958109" y="341745"/>
                </a:cubicBezTo>
                <a:cubicBezTo>
                  <a:pt x="2173624" y="355600"/>
                  <a:pt x="2187479" y="360218"/>
                  <a:pt x="2336800" y="387927"/>
                </a:cubicBezTo>
                <a:cubicBezTo>
                  <a:pt x="2486121" y="415636"/>
                  <a:pt x="2854036" y="508000"/>
                  <a:pt x="2854036" y="508000"/>
                </a:cubicBezTo>
                <a:lnTo>
                  <a:pt x="2854036" y="508000"/>
                </a:lnTo>
              </a:path>
            </a:pathLst>
          </a:custGeom>
          <a:ln w="63500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Futura Bk BT" panose="020B0502020204020303" pitchFamily="34" charset="0"/>
            </a:endParaRPr>
          </a:p>
        </p:txBody>
      </p:sp>
      <p:cxnSp>
        <p:nvCxnSpPr>
          <p:cNvPr id="37" name="Straight Connector 36"/>
          <p:cNvCxnSpPr>
            <a:stCxn id="35" idx="3"/>
          </p:cNvCxnSpPr>
          <p:nvPr/>
        </p:nvCxnSpPr>
        <p:spPr>
          <a:xfrm flipV="1">
            <a:off x="5767388" y="992188"/>
            <a:ext cx="923925" cy="34925"/>
          </a:xfrm>
          <a:prstGeom prst="line">
            <a:avLst/>
          </a:prstGeom>
          <a:ln w="63500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V="1">
            <a:off x="381000" y="4648200"/>
            <a:ext cx="6248400" cy="228600"/>
          </a:xfrm>
          <a:prstGeom prst="line">
            <a:avLst/>
          </a:prstGeom>
          <a:ln w="66675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reeform 14"/>
          <p:cNvSpPr/>
          <p:nvPr/>
        </p:nvSpPr>
        <p:spPr>
          <a:xfrm>
            <a:off x="995363" y="2667000"/>
            <a:ext cx="1539875" cy="2771775"/>
          </a:xfrm>
          <a:custGeom>
            <a:avLst/>
            <a:gdLst>
              <a:gd name="connsiteX0" fmla="*/ 1091430 w 1539394"/>
              <a:gd name="connsiteY0" fmla="*/ 2436860 h 2721647"/>
              <a:gd name="connsiteX1" fmla="*/ 897467 w 1539394"/>
              <a:gd name="connsiteY1" fmla="*/ 2575405 h 2721647"/>
              <a:gd name="connsiteX2" fmla="*/ 638848 w 1539394"/>
              <a:gd name="connsiteY2" fmla="*/ 2686242 h 2721647"/>
              <a:gd name="connsiteX3" fmla="*/ 315576 w 1539394"/>
              <a:gd name="connsiteY3" fmla="*/ 2704714 h 2721647"/>
              <a:gd name="connsiteX4" fmla="*/ 47721 w 1539394"/>
              <a:gd name="connsiteY4" fmla="*/ 2584642 h 2721647"/>
              <a:gd name="connsiteX5" fmla="*/ 84667 w 1539394"/>
              <a:gd name="connsiteY5" fmla="*/ 2187478 h 2721647"/>
              <a:gd name="connsiteX6" fmla="*/ 269394 w 1539394"/>
              <a:gd name="connsiteY6" fmla="*/ 1938096 h 2721647"/>
              <a:gd name="connsiteX7" fmla="*/ 167794 w 1539394"/>
              <a:gd name="connsiteY7" fmla="*/ 1716424 h 2721647"/>
              <a:gd name="connsiteX8" fmla="*/ 149321 w 1539394"/>
              <a:gd name="connsiteY8" fmla="*/ 1503987 h 2721647"/>
              <a:gd name="connsiteX9" fmla="*/ 20012 w 1539394"/>
              <a:gd name="connsiteY9" fmla="*/ 1143769 h 2721647"/>
              <a:gd name="connsiteX10" fmla="*/ 269394 w 1539394"/>
              <a:gd name="connsiteY10" fmla="*/ 598824 h 2721647"/>
              <a:gd name="connsiteX11" fmla="*/ 435648 w 1539394"/>
              <a:gd name="connsiteY11" fmla="*/ 229369 h 2721647"/>
              <a:gd name="connsiteX12" fmla="*/ 574194 w 1539394"/>
              <a:gd name="connsiteY12" fmla="*/ 81587 h 2721647"/>
              <a:gd name="connsiteX13" fmla="*/ 860521 w 1539394"/>
              <a:gd name="connsiteY13" fmla="*/ 16933 h 2721647"/>
              <a:gd name="connsiteX14" fmla="*/ 878994 w 1539394"/>
              <a:gd name="connsiteY14" fmla="*/ 183187 h 2721647"/>
              <a:gd name="connsiteX15" fmla="*/ 675794 w 1539394"/>
              <a:gd name="connsiteY15" fmla="*/ 534169 h 2721647"/>
              <a:gd name="connsiteX16" fmla="*/ 694267 w 1539394"/>
              <a:gd name="connsiteY16" fmla="*/ 931333 h 2721647"/>
              <a:gd name="connsiteX17" fmla="*/ 1146848 w 1539394"/>
              <a:gd name="connsiteY17" fmla="*/ 1189951 h 2721647"/>
              <a:gd name="connsiteX18" fmla="*/ 1322339 w 1539394"/>
              <a:gd name="connsiteY18" fmla="*/ 1319260 h 2721647"/>
              <a:gd name="connsiteX19" fmla="*/ 1442412 w 1539394"/>
              <a:gd name="connsiteY19" fmla="*/ 1439333 h 2721647"/>
              <a:gd name="connsiteX20" fmla="*/ 1534776 w 1539394"/>
              <a:gd name="connsiteY20" fmla="*/ 1642533 h 2721647"/>
              <a:gd name="connsiteX21" fmla="*/ 1460885 w 1539394"/>
              <a:gd name="connsiteY21" fmla="*/ 1919624 h 2721647"/>
              <a:gd name="connsiteX22" fmla="*/ 1091430 w 1539394"/>
              <a:gd name="connsiteY22" fmla="*/ 2436860 h 2721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539394" h="2721647">
                <a:moveTo>
                  <a:pt x="1091430" y="2436860"/>
                </a:moveTo>
                <a:cubicBezTo>
                  <a:pt x="997527" y="2546157"/>
                  <a:pt x="972897" y="2533841"/>
                  <a:pt x="897467" y="2575405"/>
                </a:cubicBezTo>
                <a:cubicBezTo>
                  <a:pt x="822037" y="2616969"/>
                  <a:pt x="735830" y="2664691"/>
                  <a:pt x="638848" y="2686242"/>
                </a:cubicBezTo>
                <a:cubicBezTo>
                  <a:pt x="541866" y="2707793"/>
                  <a:pt x="414097" y="2721647"/>
                  <a:pt x="315576" y="2704714"/>
                </a:cubicBezTo>
                <a:cubicBezTo>
                  <a:pt x="217055" y="2687781"/>
                  <a:pt x="86206" y="2670848"/>
                  <a:pt x="47721" y="2584642"/>
                </a:cubicBezTo>
                <a:cubicBezTo>
                  <a:pt x="9236" y="2498436"/>
                  <a:pt x="47722" y="2295236"/>
                  <a:pt x="84667" y="2187478"/>
                </a:cubicBezTo>
                <a:cubicBezTo>
                  <a:pt x="121612" y="2079720"/>
                  <a:pt x="255540" y="2016605"/>
                  <a:pt x="269394" y="1938096"/>
                </a:cubicBezTo>
                <a:cubicBezTo>
                  <a:pt x="283249" y="1859587"/>
                  <a:pt x="187806" y="1788776"/>
                  <a:pt x="167794" y="1716424"/>
                </a:cubicBezTo>
                <a:cubicBezTo>
                  <a:pt x="147782" y="1644073"/>
                  <a:pt x="173951" y="1599430"/>
                  <a:pt x="149321" y="1503987"/>
                </a:cubicBezTo>
                <a:cubicBezTo>
                  <a:pt x="124691" y="1408545"/>
                  <a:pt x="0" y="1294629"/>
                  <a:pt x="20012" y="1143769"/>
                </a:cubicBezTo>
                <a:cubicBezTo>
                  <a:pt x="40024" y="992909"/>
                  <a:pt x="200121" y="751224"/>
                  <a:pt x="269394" y="598824"/>
                </a:cubicBezTo>
                <a:cubicBezTo>
                  <a:pt x="338667" y="446424"/>
                  <a:pt x="384848" y="315575"/>
                  <a:pt x="435648" y="229369"/>
                </a:cubicBezTo>
                <a:cubicBezTo>
                  <a:pt x="486448" y="143163"/>
                  <a:pt x="503382" y="116993"/>
                  <a:pt x="574194" y="81587"/>
                </a:cubicBezTo>
                <a:cubicBezTo>
                  <a:pt x="645006" y="46181"/>
                  <a:pt x="809721" y="0"/>
                  <a:pt x="860521" y="16933"/>
                </a:cubicBezTo>
                <a:cubicBezTo>
                  <a:pt x="911321" y="33866"/>
                  <a:pt x="909782" y="96981"/>
                  <a:pt x="878994" y="183187"/>
                </a:cubicBezTo>
                <a:cubicBezTo>
                  <a:pt x="848206" y="269393"/>
                  <a:pt x="706582" y="409478"/>
                  <a:pt x="675794" y="534169"/>
                </a:cubicBezTo>
                <a:cubicBezTo>
                  <a:pt x="645006" y="658860"/>
                  <a:pt x="615758" y="822036"/>
                  <a:pt x="694267" y="931333"/>
                </a:cubicBezTo>
                <a:cubicBezTo>
                  <a:pt x="772776" y="1040630"/>
                  <a:pt x="1042169" y="1125297"/>
                  <a:pt x="1146848" y="1189951"/>
                </a:cubicBezTo>
                <a:cubicBezTo>
                  <a:pt x="1251527" y="1254605"/>
                  <a:pt x="1273078" y="1277696"/>
                  <a:pt x="1322339" y="1319260"/>
                </a:cubicBezTo>
                <a:cubicBezTo>
                  <a:pt x="1371600" y="1360824"/>
                  <a:pt x="1407006" y="1385454"/>
                  <a:pt x="1442412" y="1439333"/>
                </a:cubicBezTo>
                <a:cubicBezTo>
                  <a:pt x="1477818" y="1493212"/>
                  <a:pt x="1531697" y="1562485"/>
                  <a:pt x="1534776" y="1642533"/>
                </a:cubicBezTo>
                <a:cubicBezTo>
                  <a:pt x="1537855" y="1722581"/>
                  <a:pt x="1539394" y="1785697"/>
                  <a:pt x="1460885" y="1919624"/>
                </a:cubicBezTo>
                <a:cubicBezTo>
                  <a:pt x="1382376" y="2053551"/>
                  <a:pt x="1185333" y="2327563"/>
                  <a:pt x="1091430" y="2436860"/>
                </a:cubicBezTo>
                <a:close/>
              </a:path>
            </a:pathLst>
          </a:custGeom>
          <a:solidFill>
            <a:srgbClr val="00B050">
              <a:alpha val="19000"/>
            </a:srgbClr>
          </a:solidFill>
          <a:ln>
            <a:solidFill>
              <a:srgbClr val="00B050">
                <a:alpha val="7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Futura Bk BT" panose="020B0502020204020303" pitchFamily="34" charset="0"/>
            </a:endParaRPr>
          </a:p>
        </p:txBody>
      </p:sp>
      <p:sp>
        <p:nvSpPr>
          <p:cNvPr id="17" name="Freeform 16"/>
          <p:cNvSpPr/>
          <p:nvPr/>
        </p:nvSpPr>
        <p:spPr>
          <a:xfrm>
            <a:off x="396875" y="684213"/>
            <a:ext cx="3421063" cy="4562475"/>
          </a:xfrm>
          <a:custGeom>
            <a:avLst/>
            <a:gdLst>
              <a:gd name="connsiteX0" fmla="*/ 3371272 w 3420533"/>
              <a:gd name="connsiteY0" fmla="*/ 0 h 4562764"/>
              <a:gd name="connsiteX1" fmla="*/ 3408218 w 3420533"/>
              <a:gd name="connsiteY1" fmla="*/ 101600 h 4562764"/>
              <a:gd name="connsiteX2" fmla="*/ 3297381 w 3420533"/>
              <a:gd name="connsiteY2" fmla="*/ 267854 h 4562764"/>
              <a:gd name="connsiteX3" fmla="*/ 2844800 w 3420533"/>
              <a:gd name="connsiteY3" fmla="*/ 526473 h 4562764"/>
              <a:gd name="connsiteX4" fmla="*/ 2632363 w 3420533"/>
              <a:gd name="connsiteY4" fmla="*/ 683491 h 4562764"/>
              <a:gd name="connsiteX5" fmla="*/ 2253672 w 3420533"/>
              <a:gd name="connsiteY5" fmla="*/ 1025236 h 4562764"/>
              <a:gd name="connsiteX6" fmla="*/ 1967345 w 3420533"/>
              <a:gd name="connsiteY6" fmla="*/ 1209964 h 4562764"/>
              <a:gd name="connsiteX7" fmla="*/ 1754909 w 3420533"/>
              <a:gd name="connsiteY7" fmla="*/ 1293091 h 4562764"/>
              <a:gd name="connsiteX8" fmla="*/ 1145309 w 3420533"/>
              <a:gd name="connsiteY8" fmla="*/ 1708727 h 4562764"/>
              <a:gd name="connsiteX9" fmla="*/ 748145 w 3420533"/>
              <a:gd name="connsiteY9" fmla="*/ 2309091 h 4562764"/>
              <a:gd name="connsiteX10" fmla="*/ 424872 w 3420533"/>
              <a:gd name="connsiteY10" fmla="*/ 3131127 h 4562764"/>
              <a:gd name="connsiteX11" fmla="*/ 332509 w 3420533"/>
              <a:gd name="connsiteY11" fmla="*/ 3860800 h 4562764"/>
              <a:gd name="connsiteX12" fmla="*/ 0 w 3420533"/>
              <a:gd name="connsiteY12" fmla="*/ 4562764 h 456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20533" h="4562764">
                <a:moveTo>
                  <a:pt x="3371272" y="0"/>
                </a:moveTo>
                <a:cubicBezTo>
                  <a:pt x="3395902" y="28479"/>
                  <a:pt x="3420533" y="56958"/>
                  <a:pt x="3408218" y="101600"/>
                </a:cubicBezTo>
                <a:cubicBezTo>
                  <a:pt x="3395903" y="146242"/>
                  <a:pt x="3391284" y="197042"/>
                  <a:pt x="3297381" y="267854"/>
                </a:cubicBezTo>
                <a:cubicBezTo>
                  <a:pt x="3203478" y="338666"/>
                  <a:pt x="2955636" y="457200"/>
                  <a:pt x="2844800" y="526473"/>
                </a:cubicBezTo>
                <a:cubicBezTo>
                  <a:pt x="2733964" y="595746"/>
                  <a:pt x="2730884" y="600364"/>
                  <a:pt x="2632363" y="683491"/>
                </a:cubicBezTo>
                <a:cubicBezTo>
                  <a:pt x="2533842" y="766618"/>
                  <a:pt x="2364508" y="937490"/>
                  <a:pt x="2253672" y="1025236"/>
                </a:cubicBezTo>
                <a:cubicBezTo>
                  <a:pt x="2142836" y="1112982"/>
                  <a:pt x="2050472" y="1165322"/>
                  <a:pt x="1967345" y="1209964"/>
                </a:cubicBezTo>
                <a:cubicBezTo>
                  <a:pt x="1884218" y="1254606"/>
                  <a:pt x="1891915" y="1209964"/>
                  <a:pt x="1754909" y="1293091"/>
                </a:cubicBezTo>
                <a:cubicBezTo>
                  <a:pt x="1617903" y="1376218"/>
                  <a:pt x="1313103" y="1539394"/>
                  <a:pt x="1145309" y="1708727"/>
                </a:cubicBezTo>
                <a:cubicBezTo>
                  <a:pt x="977515" y="1878060"/>
                  <a:pt x="868218" y="2072024"/>
                  <a:pt x="748145" y="2309091"/>
                </a:cubicBezTo>
                <a:cubicBezTo>
                  <a:pt x="628072" y="2546158"/>
                  <a:pt x="494145" y="2872509"/>
                  <a:pt x="424872" y="3131127"/>
                </a:cubicBezTo>
                <a:cubicBezTo>
                  <a:pt x="355599" y="3389745"/>
                  <a:pt x="403321" y="3622194"/>
                  <a:pt x="332509" y="3860800"/>
                </a:cubicBezTo>
                <a:cubicBezTo>
                  <a:pt x="261697" y="4099406"/>
                  <a:pt x="130848" y="4331085"/>
                  <a:pt x="0" y="4562764"/>
                </a:cubicBezTo>
              </a:path>
            </a:pathLst>
          </a:cu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Futura Bk BT" panose="020B0502020204020303" pitchFamily="34" charset="0"/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381000" y="6172200"/>
            <a:ext cx="6553200" cy="1588"/>
          </a:xfrm>
          <a:prstGeom prst="straightConnector1">
            <a:avLst/>
          </a:prstGeom>
          <a:ln w="63500">
            <a:solidFill>
              <a:srgbClr val="0070C0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Freeform 18"/>
          <p:cNvSpPr/>
          <p:nvPr/>
        </p:nvSpPr>
        <p:spPr>
          <a:xfrm>
            <a:off x="6272213" y="1173163"/>
            <a:ext cx="1671637" cy="665162"/>
          </a:xfrm>
          <a:custGeom>
            <a:avLst/>
            <a:gdLst>
              <a:gd name="connsiteX0" fmla="*/ 0 w 1671782"/>
              <a:gd name="connsiteY0" fmla="*/ 166255 h 665018"/>
              <a:gd name="connsiteX1" fmla="*/ 397164 w 1671782"/>
              <a:gd name="connsiteY1" fmla="*/ 18473 h 665018"/>
              <a:gd name="connsiteX2" fmla="*/ 1311564 w 1671782"/>
              <a:gd name="connsiteY2" fmla="*/ 0 h 665018"/>
              <a:gd name="connsiteX3" fmla="*/ 1671782 w 1671782"/>
              <a:gd name="connsiteY3" fmla="*/ 637309 h 665018"/>
              <a:gd name="connsiteX4" fmla="*/ 295564 w 1671782"/>
              <a:gd name="connsiteY4" fmla="*/ 665018 h 665018"/>
              <a:gd name="connsiteX5" fmla="*/ 64654 w 1671782"/>
              <a:gd name="connsiteY5" fmla="*/ 572655 h 665018"/>
              <a:gd name="connsiteX6" fmla="*/ 0 w 1671782"/>
              <a:gd name="connsiteY6" fmla="*/ 166255 h 665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71782" h="665018">
                <a:moveTo>
                  <a:pt x="0" y="166255"/>
                </a:moveTo>
                <a:lnTo>
                  <a:pt x="397164" y="18473"/>
                </a:lnTo>
                <a:lnTo>
                  <a:pt x="1311564" y="0"/>
                </a:lnTo>
                <a:lnTo>
                  <a:pt x="1671782" y="637309"/>
                </a:lnTo>
                <a:lnTo>
                  <a:pt x="295564" y="665018"/>
                </a:lnTo>
                <a:lnTo>
                  <a:pt x="64654" y="572655"/>
                </a:lnTo>
                <a:lnTo>
                  <a:pt x="0" y="166255"/>
                </a:lnTo>
                <a:close/>
              </a:path>
            </a:pathLst>
          </a:custGeom>
          <a:solidFill>
            <a:srgbClr val="00B050">
              <a:alpha val="19000"/>
            </a:srgbClr>
          </a:solidFill>
          <a:ln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Futura Bk BT" panose="020B0502020204020303" pitchFamily="34" charset="0"/>
            </a:endParaRPr>
          </a:p>
        </p:txBody>
      </p:sp>
      <p:sp>
        <p:nvSpPr>
          <p:cNvPr id="6162" name="TextBox 28"/>
          <p:cNvSpPr txBox="1">
            <a:spLocks noChangeArrowheads="1"/>
          </p:cNvSpPr>
          <p:nvPr/>
        </p:nvSpPr>
        <p:spPr bwMode="auto">
          <a:xfrm>
            <a:off x="6400800" y="1306513"/>
            <a:ext cx="13716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Futura Bk BT" panose="020B0502020204020303" pitchFamily="34" charset="0"/>
              </a:rPr>
              <a:t>Coors Field</a:t>
            </a:r>
          </a:p>
        </p:txBody>
      </p:sp>
      <p:sp>
        <p:nvSpPr>
          <p:cNvPr id="6163" name="TextBox 30"/>
          <p:cNvSpPr txBox="1">
            <a:spLocks noChangeArrowheads="1"/>
          </p:cNvSpPr>
          <p:nvPr/>
        </p:nvSpPr>
        <p:spPr bwMode="auto">
          <a:xfrm>
            <a:off x="1066800" y="3962400"/>
            <a:ext cx="1371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Futura Bk BT" panose="020B0502020204020303" pitchFamily="34" charset="0"/>
              </a:rPr>
              <a:t>Commons </a:t>
            </a:r>
          </a:p>
          <a:p>
            <a:pPr algn="ctr"/>
            <a:r>
              <a:rPr lang="en-US" sz="1600" b="1" dirty="0">
                <a:solidFill>
                  <a:schemeClr val="bg1"/>
                </a:solidFill>
                <a:latin typeface="Futura Bk BT" panose="020B0502020204020303" pitchFamily="34" charset="0"/>
              </a:rPr>
              <a:t>Park</a:t>
            </a:r>
          </a:p>
        </p:txBody>
      </p:sp>
      <p:sp>
        <p:nvSpPr>
          <p:cNvPr id="18" name="Freeform 17"/>
          <p:cNvSpPr/>
          <p:nvPr/>
        </p:nvSpPr>
        <p:spPr>
          <a:xfrm>
            <a:off x="3352800" y="938213"/>
            <a:ext cx="2300288" cy="1042987"/>
          </a:xfrm>
          <a:custGeom>
            <a:avLst/>
            <a:gdLst>
              <a:gd name="connsiteX0" fmla="*/ 508000 w 2299854"/>
              <a:gd name="connsiteY0" fmla="*/ 240146 h 1043709"/>
              <a:gd name="connsiteX1" fmla="*/ 905163 w 2299854"/>
              <a:gd name="connsiteY1" fmla="*/ 0 h 1043709"/>
              <a:gd name="connsiteX2" fmla="*/ 2161309 w 2299854"/>
              <a:gd name="connsiteY2" fmla="*/ 267855 h 1043709"/>
              <a:gd name="connsiteX3" fmla="*/ 2299854 w 2299854"/>
              <a:gd name="connsiteY3" fmla="*/ 923636 h 1043709"/>
              <a:gd name="connsiteX4" fmla="*/ 83127 w 2299854"/>
              <a:gd name="connsiteY4" fmla="*/ 1043709 h 1043709"/>
              <a:gd name="connsiteX5" fmla="*/ 0 w 2299854"/>
              <a:gd name="connsiteY5" fmla="*/ 683491 h 1043709"/>
              <a:gd name="connsiteX6" fmla="*/ 508000 w 2299854"/>
              <a:gd name="connsiteY6" fmla="*/ 240146 h 1043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99854" h="1043709">
                <a:moveTo>
                  <a:pt x="508000" y="240146"/>
                </a:moveTo>
                <a:lnTo>
                  <a:pt x="905163" y="0"/>
                </a:lnTo>
                <a:lnTo>
                  <a:pt x="2161309" y="267855"/>
                </a:lnTo>
                <a:lnTo>
                  <a:pt x="2299854" y="923636"/>
                </a:lnTo>
                <a:lnTo>
                  <a:pt x="83127" y="1043709"/>
                </a:lnTo>
                <a:lnTo>
                  <a:pt x="0" y="683491"/>
                </a:lnTo>
                <a:lnTo>
                  <a:pt x="508000" y="240146"/>
                </a:lnTo>
                <a:close/>
              </a:path>
            </a:pathLst>
          </a:custGeom>
          <a:solidFill>
            <a:srgbClr val="00B050">
              <a:alpha val="19000"/>
            </a:srgbClr>
          </a:solidFill>
          <a:ln>
            <a:solidFill>
              <a:srgbClr val="00B05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Futura Bk BT" panose="020B0502020204020303" pitchFamily="34" charset="0"/>
            </a:endParaRPr>
          </a:p>
        </p:txBody>
      </p:sp>
      <p:sp>
        <p:nvSpPr>
          <p:cNvPr id="38" name="Down Arrow 37"/>
          <p:cNvSpPr/>
          <p:nvPr/>
        </p:nvSpPr>
        <p:spPr>
          <a:xfrm rot="13147382">
            <a:off x="1103313" y="2154238"/>
            <a:ext cx="517525" cy="1022350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Futura Bk BT" panose="020B0502020204020303" pitchFamily="34" charset="0"/>
            </a:endParaRPr>
          </a:p>
        </p:txBody>
      </p:sp>
      <p:sp>
        <p:nvSpPr>
          <p:cNvPr id="33" name="Down Arrow 32"/>
          <p:cNvSpPr/>
          <p:nvPr/>
        </p:nvSpPr>
        <p:spPr>
          <a:xfrm rot="20786452">
            <a:off x="3560763" y="4951413"/>
            <a:ext cx="517525" cy="1022350"/>
          </a:xfrm>
          <a:prstGeom prst="down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Futura Bk BT" panose="020B0502020204020303" pitchFamily="34" charset="0"/>
            </a:endParaRPr>
          </a:p>
        </p:txBody>
      </p:sp>
      <p:sp>
        <p:nvSpPr>
          <p:cNvPr id="43" name="Down Arrow 42"/>
          <p:cNvSpPr/>
          <p:nvPr/>
        </p:nvSpPr>
        <p:spPr>
          <a:xfrm rot="15837088">
            <a:off x="2787650" y="1628776"/>
            <a:ext cx="517525" cy="1022350"/>
          </a:xfrm>
          <a:prstGeom prst="down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Futura Bk BT" panose="020B0502020204020303" pitchFamily="34" charset="0"/>
            </a:endParaRPr>
          </a:p>
        </p:txBody>
      </p:sp>
      <p:sp>
        <p:nvSpPr>
          <p:cNvPr id="6168" name="TextBox 45"/>
          <p:cNvSpPr txBox="1">
            <a:spLocks noChangeArrowheads="1"/>
          </p:cNvSpPr>
          <p:nvPr/>
        </p:nvSpPr>
        <p:spPr bwMode="auto">
          <a:xfrm rot="-283153">
            <a:off x="2297113" y="1981200"/>
            <a:ext cx="133508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800" b="1" dirty="0">
                <a:solidFill>
                  <a:schemeClr val="bg1"/>
                </a:solidFill>
                <a:latin typeface="Futura Bk BT" panose="020B0502020204020303" pitchFamily="34" charset="0"/>
                <a:cs typeface="Calibri" pitchFamily="34" charset="0"/>
              </a:rPr>
              <a:t>NEW 20</a:t>
            </a:r>
            <a:r>
              <a:rPr lang="en-US" sz="800" b="1" baseline="30000" dirty="0">
                <a:solidFill>
                  <a:schemeClr val="bg1"/>
                </a:solidFill>
                <a:latin typeface="Futura Bk BT" panose="020B0502020204020303" pitchFamily="34" charset="0"/>
                <a:cs typeface="Calibri" pitchFamily="34" charset="0"/>
              </a:rPr>
              <a:t>TH</a:t>
            </a:r>
            <a:r>
              <a:rPr lang="en-US" sz="800" b="1" dirty="0">
                <a:solidFill>
                  <a:schemeClr val="bg1"/>
                </a:solidFill>
                <a:latin typeface="Futura Bk BT" panose="020B0502020204020303" pitchFamily="34" charset="0"/>
                <a:cs typeface="Calibri" pitchFamily="34" charset="0"/>
              </a:rPr>
              <a:t> STREET</a:t>
            </a:r>
          </a:p>
          <a:p>
            <a:pPr algn="ctr"/>
            <a:r>
              <a:rPr lang="en-US" sz="800" b="1" dirty="0">
                <a:solidFill>
                  <a:schemeClr val="bg1"/>
                </a:solidFill>
                <a:latin typeface="Futura Bk BT" panose="020B0502020204020303" pitchFamily="34" charset="0"/>
                <a:cs typeface="Calibri" pitchFamily="34" charset="0"/>
              </a:rPr>
              <a:t>OVERPASS</a:t>
            </a:r>
          </a:p>
        </p:txBody>
      </p:sp>
      <p:sp>
        <p:nvSpPr>
          <p:cNvPr id="6169" name="TextBox 47"/>
          <p:cNvSpPr txBox="1">
            <a:spLocks noChangeArrowheads="1"/>
          </p:cNvSpPr>
          <p:nvPr/>
        </p:nvSpPr>
        <p:spPr bwMode="auto">
          <a:xfrm rot="-6227650">
            <a:off x="3124200" y="5253038"/>
            <a:ext cx="133508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800" b="1" dirty="0">
                <a:solidFill>
                  <a:schemeClr val="bg1"/>
                </a:solidFill>
                <a:latin typeface="Futura Bk BT" panose="020B0502020204020303" pitchFamily="34" charset="0"/>
                <a:cs typeface="Calibri" pitchFamily="34" charset="0"/>
              </a:rPr>
              <a:t>NEW TRAIN </a:t>
            </a:r>
          </a:p>
          <a:p>
            <a:pPr algn="ctr"/>
            <a:r>
              <a:rPr lang="en-US" sz="800" b="1" dirty="0">
                <a:solidFill>
                  <a:schemeClr val="bg1"/>
                </a:solidFill>
                <a:latin typeface="Futura Bk BT" panose="020B0502020204020303" pitchFamily="34" charset="0"/>
                <a:cs typeface="Calibri" pitchFamily="34" charset="0"/>
              </a:rPr>
              <a:t>CML</a:t>
            </a:r>
          </a:p>
        </p:txBody>
      </p:sp>
      <p:sp>
        <p:nvSpPr>
          <p:cNvPr id="53" name="Down Arrow 52"/>
          <p:cNvSpPr/>
          <p:nvPr/>
        </p:nvSpPr>
        <p:spPr>
          <a:xfrm rot="16200000">
            <a:off x="1471612" y="5630863"/>
            <a:ext cx="517525" cy="1022350"/>
          </a:xfrm>
          <a:prstGeom prst="down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Futura Bk BT" panose="020B0502020204020303" pitchFamily="34" charset="0"/>
            </a:endParaRPr>
          </a:p>
        </p:txBody>
      </p:sp>
      <p:sp>
        <p:nvSpPr>
          <p:cNvPr id="6171" name="TextBox 53"/>
          <p:cNvSpPr txBox="1">
            <a:spLocks noChangeArrowheads="1"/>
          </p:cNvSpPr>
          <p:nvPr/>
        </p:nvSpPr>
        <p:spPr bwMode="auto">
          <a:xfrm>
            <a:off x="990600" y="5986463"/>
            <a:ext cx="13335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800" b="1" dirty="0">
                <a:solidFill>
                  <a:schemeClr val="bg1"/>
                </a:solidFill>
                <a:latin typeface="Futura Bk BT" panose="020B0502020204020303" pitchFamily="34" charset="0"/>
                <a:cs typeface="Calibri" pitchFamily="34" charset="0"/>
              </a:rPr>
              <a:t>NEW 15</a:t>
            </a:r>
            <a:r>
              <a:rPr lang="en-US" sz="800" b="1" baseline="30000" dirty="0">
                <a:solidFill>
                  <a:schemeClr val="bg1"/>
                </a:solidFill>
                <a:latin typeface="Futura Bk BT" panose="020B0502020204020303" pitchFamily="34" charset="0"/>
                <a:cs typeface="Calibri" pitchFamily="34" charset="0"/>
              </a:rPr>
              <a:t>TH</a:t>
            </a:r>
            <a:r>
              <a:rPr lang="en-US" sz="800" b="1" dirty="0">
                <a:solidFill>
                  <a:schemeClr val="bg1"/>
                </a:solidFill>
                <a:latin typeface="Futura Bk BT" panose="020B0502020204020303" pitchFamily="34" charset="0"/>
                <a:cs typeface="Calibri" pitchFamily="34" charset="0"/>
              </a:rPr>
              <a:t> STREET </a:t>
            </a:r>
          </a:p>
          <a:p>
            <a:pPr algn="ctr"/>
            <a:r>
              <a:rPr lang="en-US" sz="800" b="1" dirty="0">
                <a:solidFill>
                  <a:schemeClr val="bg1"/>
                </a:solidFill>
                <a:latin typeface="Futura Bk BT" panose="020B0502020204020303" pitchFamily="34" charset="0"/>
                <a:cs typeface="Calibri" pitchFamily="34" charset="0"/>
              </a:rPr>
              <a:t>AND UNDERPASS</a:t>
            </a:r>
          </a:p>
        </p:txBody>
      </p:sp>
      <p:sp>
        <p:nvSpPr>
          <p:cNvPr id="36" name="Freeform 35"/>
          <p:cNvSpPr/>
          <p:nvPr/>
        </p:nvSpPr>
        <p:spPr>
          <a:xfrm>
            <a:off x="1444625" y="685800"/>
            <a:ext cx="1450975" cy="1408113"/>
          </a:xfrm>
          <a:custGeom>
            <a:avLst/>
            <a:gdLst>
              <a:gd name="connsiteX0" fmla="*/ 852824 w 1451648"/>
              <a:gd name="connsiteY0" fmla="*/ 609600 h 1408545"/>
              <a:gd name="connsiteX1" fmla="*/ 621915 w 1451648"/>
              <a:gd name="connsiteY1" fmla="*/ 794327 h 1408545"/>
              <a:gd name="connsiteX2" fmla="*/ 187806 w 1451648"/>
              <a:gd name="connsiteY2" fmla="*/ 868218 h 1408545"/>
              <a:gd name="connsiteX3" fmla="*/ 3079 w 1451648"/>
              <a:gd name="connsiteY3" fmla="*/ 1089891 h 1408545"/>
              <a:gd name="connsiteX4" fmla="*/ 206279 w 1451648"/>
              <a:gd name="connsiteY4" fmla="*/ 1311564 h 1408545"/>
              <a:gd name="connsiteX5" fmla="*/ 806642 w 1451648"/>
              <a:gd name="connsiteY5" fmla="*/ 1403927 h 1408545"/>
              <a:gd name="connsiteX6" fmla="*/ 1268461 w 1451648"/>
              <a:gd name="connsiteY6" fmla="*/ 1283855 h 1408545"/>
              <a:gd name="connsiteX7" fmla="*/ 1434715 w 1451648"/>
              <a:gd name="connsiteY7" fmla="*/ 1108364 h 1408545"/>
              <a:gd name="connsiteX8" fmla="*/ 1370061 w 1451648"/>
              <a:gd name="connsiteY8" fmla="*/ 831273 h 1408545"/>
              <a:gd name="connsiteX9" fmla="*/ 1314642 w 1451648"/>
              <a:gd name="connsiteY9" fmla="*/ 563418 h 1408545"/>
              <a:gd name="connsiteX10" fmla="*/ 1314642 w 1451648"/>
              <a:gd name="connsiteY10" fmla="*/ 434109 h 1408545"/>
              <a:gd name="connsiteX11" fmla="*/ 1231515 w 1451648"/>
              <a:gd name="connsiteY11" fmla="*/ 230909 h 1408545"/>
              <a:gd name="connsiteX12" fmla="*/ 899006 w 1451648"/>
              <a:gd name="connsiteY12" fmla="*/ 27709 h 1408545"/>
              <a:gd name="connsiteX13" fmla="*/ 806642 w 1451648"/>
              <a:gd name="connsiteY13" fmla="*/ 64655 h 1408545"/>
              <a:gd name="connsiteX14" fmla="*/ 1019079 w 1451648"/>
              <a:gd name="connsiteY14" fmla="*/ 193964 h 1408545"/>
              <a:gd name="connsiteX15" fmla="*/ 1129915 w 1451648"/>
              <a:gd name="connsiteY15" fmla="*/ 360218 h 1408545"/>
              <a:gd name="connsiteX16" fmla="*/ 852824 w 1451648"/>
              <a:gd name="connsiteY16" fmla="*/ 609600 h 1408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451648" h="1408545">
                <a:moveTo>
                  <a:pt x="852824" y="609600"/>
                </a:moveTo>
                <a:cubicBezTo>
                  <a:pt x="768158" y="681951"/>
                  <a:pt x="732751" y="751224"/>
                  <a:pt x="621915" y="794327"/>
                </a:cubicBezTo>
                <a:cubicBezTo>
                  <a:pt x="511079" y="837430"/>
                  <a:pt x="290945" y="818957"/>
                  <a:pt x="187806" y="868218"/>
                </a:cubicBezTo>
                <a:cubicBezTo>
                  <a:pt x="84667" y="917479"/>
                  <a:pt x="0" y="1016000"/>
                  <a:pt x="3079" y="1089891"/>
                </a:cubicBezTo>
                <a:cubicBezTo>
                  <a:pt x="6158" y="1163782"/>
                  <a:pt x="72352" y="1259225"/>
                  <a:pt x="206279" y="1311564"/>
                </a:cubicBezTo>
                <a:cubicBezTo>
                  <a:pt x="340206" y="1363903"/>
                  <a:pt x="629612" y="1408545"/>
                  <a:pt x="806642" y="1403927"/>
                </a:cubicBezTo>
                <a:cubicBezTo>
                  <a:pt x="983672" y="1399309"/>
                  <a:pt x="1163782" y="1333116"/>
                  <a:pt x="1268461" y="1283855"/>
                </a:cubicBezTo>
                <a:cubicBezTo>
                  <a:pt x="1373140" y="1234595"/>
                  <a:pt x="1417782" y="1183794"/>
                  <a:pt x="1434715" y="1108364"/>
                </a:cubicBezTo>
                <a:cubicBezTo>
                  <a:pt x="1451648" y="1032934"/>
                  <a:pt x="1390073" y="922097"/>
                  <a:pt x="1370061" y="831273"/>
                </a:cubicBezTo>
                <a:cubicBezTo>
                  <a:pt x="1350049" y="740449"/>
                  <a:pt x="1323878" y="629612"/>
                  <a:pt x="1314642" y="563418"/>
                </a:cubicBezTo>
                <a:cubicBezTo>
                  <a:pt x="1305406" y="497224"/>
                  <a:pt x="1328497" y="489527"/>
                  <a:pt x="1314642" y="434109"/>
                </a:cubicBezTo>
                <a:cubicBezTo>
                  <a:pt x="1300788" y="378691"/>
                  <a:pt x="1300788" y="298642"/>
                  <a:pt x="1231515" y="230909"/>
                </a:cubicBezTo>
                <a:cubicBezTo>
                  <a:pt x="1162242" y="163176"/>
                  <a:pt x="969818" y="55418"/>
                  <a:pt x="899006" y="27709"/>
                </a:cubicBezTo>
                <a:cubicBezTo>
                  <a:pt x="828194" y="0"/>
                  <a:pt x="786630" y="36946"/>
                  <a:pt x="806642" y="64655"/>
                </a:cubicBezTo>
                <a:cubicBezTo>
                  <a:pt x="826654" y="92364"/>
                  <a:pt x="965200" y="144704"/>
                  <a:pt x="1019079" y="193964"/>
                </a:cubicBezTo>
                <a:cubicBezTo>
                  <a:pt x="1072958" y="243225"/>
                  <a:pt x="1153006" y="286327"/>
                  <a:pt x="1129915" y="360218"/>
                </a:cubicBezTo>
                <a:cubicBezTo>
                  <a:pt x="1106824" y="434109"/>
                  <a:pt x="937490" y="537249"/>
                  <a:pt x="852824" y="609600"/>
                </a:cubicBezTo>
                <a:close/>
              </a:path>
            </a:pathLst>
          </a:custGeom>
          <a:solidFill>
            <a:srgbClr val="00B050">
              <a:alpha val="19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Futura Bk BT" panose="020B0502020204020303" pitchFamily="34" charset="0"/>
            </a:endParaRPr>
          </a:p>
        </p:txBody>
      </p:sp>
      <p:sp>
        <p:nvSpPr>
          <p:cNvPr id="51" name="Freeform 50"/>
          <p:cNvSpPr/>
          <p:nvPr/>
        </p:nvSpPr>
        <p:spPr>
          <a:xfrm>
            <a:off x="5365750" y="701675"/>
            <a:ext cx="442913" cy="5551488"/>
          </a:xfrm>
          <a:custGeom>
            <a:avLst/>
            <a:gdLst>
              <a:gd name="connsiteX0" fmla="*/ 314037 w 441807"/>
              <a:gd name="connsiteY0" fmla="*/ 0 h 5551054"/>
              <a:gd name="connsiteX1" fmla="*/ 258618 w 441807"/>
              <a:gd name="connsiteY1" fmla="*/ 230909 h 5551054"/>
              <a:gd name="connsiteX2" fmla="*/ 304800 w 441807"/>
              <a:gd name="connsiteY2" fmla="*/ 609600 h 5551054"/>
              <a:gd name="connsiteX3" fmla="*/ 397164 w 441807"/>
              <a:gd name="connsiteY3" fmla="*/ 785091 h 5551054"/>
              <a:gd name="connsiteX4" fmla="*/ 415637 w 441807"/>
              <a:gd name="connsiteY4" fmla="*/ 1293091 h 5551054"/>
              <a:gd name="connsiteX5" fmla="*/ 240146 w 441807"/>
              <a:gd name="connsiteY5" fmla="*/ 1616363 h 5551054"/>
              <a:gd name="connsiteX6" fmla="*/ 277091 w 441807"/>
              <a:gd name="connsiteY6" fmla="*/ 2152072 h 5551054"/>
              <a:gd name="connsiteX7" fmla="*/ 46182 w 441807"/>
              <a:gd name="connsiteY7" fmla="*/ 2475345 h 5551054"/>
              <a:gd name="connsiteX8" fmla="*/ 101600 w 441807"/>
              <a:gd name="connsiteY8" fmla="*/ 2992581 h 5551054"/>
              <a:gd name="connsiteX9" fmla="*/ 0 w 441807"/>
              <a:gd name="connsiteY9" fmla="*/ 3897745 h 5551054"/>
              <a:gd name="connsiteX10" fmla="*/ 101600 w 441807"/>
              <a:gd name="connsiteY10" fmla="*/ 5551054 h 5551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41807" h="5551054">
                <a:moveTo>
                  <a:pt x="314037" y="0"/>
                </a:moveTo>
                <a:cubicBezTo>
                  <a:pt x="287097" y="64654"/>
                  <a:pt x="260158" y="129309"/>
                  <a:pt x="258618" y="230909"/>
                </a:cubicBezTo>
                <a:cubicBezTo>
                  <a:pt x="257079" y="332509"/>
                  <a:pt x="281709" y="517236"/>
                  <a:pt x="304800" y="609600"/>
                </a:cubicBezTo>
                <a:cubicBezTo>
                  <a:pt x="327891" y="701964"/>
                  <a:pt x="378691" y="671176"/>
                  <a:pt x="397164" y="785091"/>
                </a:cubicBezTo>
                <a:cubicBezTo>
                  <a:pt x="415637" y="899006"/>
                  <a:pt x="441807" y="1154546"/>
                  <a:pt x="415637" y="1293091"/>
                </a:cubicBezTo>
                <a:cubicBezTo>
                  <a:pt x="389467" y="1431636"/>
                  <a:pt x="263237" y="1473200"/>
                  <a:pt x="240146" y="1616363"/>
                </a:cubicBezTo>
                <a:cubicBezTo>
                  <a:pt x="217055" y="1759526"/>
                  <a:pt x="309418" y="2008908"/>
                  <a:pt x="277091" y="2152072"/>
                </a:cubicBezTo>
                <a:cubicBezTo>
                  <a:pt x="244764" y="2295236"/>
                  <a:pt x="75430" y="2335260"/>
                  <a:pt x="46182" y="2475345"/>
                </a:cubicBezTo>
                <a:cubicBezTo>
                  <a:pt x="16934" y="2615430"/>
                  <a:pt x="109297" y="2755514"/>
                  <a:pt x="101600" y="2992581"/>
                </a:cubicBezTo>
                <a:cubicBezTo>
                  <a:pt x="93903" y="3229648"/>
                  <a:pt x="0" y="3471333"/>
                  <a:pt x="0" y="3897745"/>
                </a:cubicBezTo>
                <a:cubicBezTo>
                  <a:pt x="0" y="4324157"/>
                  <a:pt x="50800" y="4937605"/>
                  <a:pt x="101600" y="5551054"/>
                </a:cubicBezTo>
              </a:path>
            </a:pathLst>
          </a:custGeom>
          <a:ln w="6350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Futura Bk BT" panose="020B0502020204020303" pitchFamily="34" charset="0"/>
            </a:endParaRPr>
          </a:p>
        </p:txBody>
      </p:sp>
      <p:sp>
        <p:nvSpPr>
          <p:cNvPr id="40" name="Down Arrow 39"/>
          <p:cNvSpPr/>
          <p:nvPr/>
        </p:nvSpPr>
        <p:spPr>
          <a:xfrm rot="16200000">
            <a:off x="5478462" y="509588"/>
            <a:ext cx="517525" cy="1022350"/>
          </a:xfrm>
          <a:prstGeom prst="down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Futura Bk BT" panose="020B0502020204020303" pitchFamily="34" charset="0"/>
            </a:endParaRPr>
          </a:p>
        </p:txBody>
      </p:sp>
      <p:sp>
        <p:nvSpPr>
          <p:cNvPr id="6175" name="TextBox 40"/>
          <p:cNvSpPr txBox="1">
            <a:spLocks noChangeArrowheads="1"/>
          </p:cNvSpPr>
          <p:nvPr/>
        </p:nvSpPr>
        <p:spPr bwMode="auto">
          <a:xfrm>
            <a:off x="5067300" y="881063"/>
            <a:ext cx="13335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800" b="1" dirty="0">
                <a:solidFill>
                  <a:schemeClr val="bg1"/>
                </a:solidFill>
                <a:latin typeface="Futura Bk BT" panose="020B0502020204020303" pitchFamily="34" charset="0"/>
                <a:cs typeface="Calibri" pitchFamily="34" charset="0"/>
              </a:rPr>
              <a:t>NEW PARK AVENUE</a:t>
            </a:r>
          </a:p>
          <a:p>
            <a:pPr algn="ctr"/>
            <a:r>
              <a:rPr lang="en-US" sz="800" b="1" dirty="0">
                <a:solidFill>
                  <a:schemeClr val="bg1"/>
                </a:solidFill>
                <a:latin typeface="Futura Bk BT" panose="020B0502020204020303" pitchFamily="34" charset="0"/>
                <a:cs typeface="Calibri" pitchFamily="34" charset="0"/>
              </a:rPr>
              <a:t>OVERPASS</a:t>
            </a:r>
          </a:p>
        </p:txBody>
      </p:sp>
      <p:sp>
        <p:nvSpPr>
          <p:cNvPr id="52" name="Down Arrow 51"/>
          <p:cNvSpPr/>
          <p:nvPr/>
        </p:nvSpPr>
        <p:spPr>
          <a:xfrm rot="641089">
            <a:off x="5348288" y="2062163"/>
            <a:ext cx="517525" cy="1022350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Futura Bk BT" panose="020B0502020204020303" pitchFamily="34" charset="0"/>
            </a:endParaRPr>
          </a:p>
        </p:txBody>
      </p:sp>
      <p:sp>
        <p:nvSpPr>
          <p:cNvPr id="6177" name="TextBox 38"/>
          <p:cNvSpPr txBox="1">
            <a:spLocks noChangeArrowheads="1"/>
          </p:cNvSpPr>
          <p:nvPr/>
        </p:nvSpPr>
        <p:spPr bwMode="auto">
          <a:xfrm rot="-4665602">
            <a:off x="4968875" y="2347913"/>
            <a:ext cx="133508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800" b="1" dirty="0">
                <a:solidFill>
                  <a:schemeClr val="bg1"/>
                </a:solidFill>
                <a:latin typeface="Futura Bk BT" panose="020B0502020204020303" pitchFamily="34" charset="0"/>
                <a:cs typeface="Calibri" pitchFamily="34" charset="0"/>
              </a:rPr>
              <a:t>NEW WEWATTA</a:t>
            </a:r>
          </a:p>
          <a:p>
            <a:pPr algn="ctr"/>
            <a:r>
              <a:rPr lang="en-US" sz="800" b="1" dirty="0">
                <a:solidFill>
                  <a:schemeClr val="bg1"/>
                </a:solidFill>
                <a:latin typeface="Futura Bk BT" panose="020B0502020204020303" pitchFamily="34" charset="0"/>
                <a:cs typeface="Calibri" pitchFamily="34" charset="0"/>
              </a:rPr>
              <a:t> STREET</a:t>
            </a:r>
          </a:p>
        </p:txBody>
      </p:sp>
      <p:sp>
        <p:nvSpPr>
          <p:cNvPr id="6178" name="TextBox 26"/>
          <p:cNvSpPr txBox="1">
            <a:spLocks noChangeArrowheads="1"/>
          </p:cNvSpPr>
          <p:nvPr/>
        </p:nvSpPr>
        <p:spPr bwMode="auto">
          <a:xfrm>
            <a:off x="3886200" y="1143000"/>
            <a:ext cx="1371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Futura Bk BT" panose="020B0502020204020303" pitchFamily="34" charset="0"/>
              </a:rPr>
              <a:t>Prospect Housing</a:t>
            </a:r>
          </a:p>
        </p:txBody>
      </p:sp>
      <p:sp>
        <p:nvSpPr>
          <p:cNvPr id="6179" name="TextBox 33"/>
          <p:cNvSpPr txBox="1">
            <a:spLocks noChangeArrowheads="1"/>
          </p:cNvSpPr>
          <p:nvPr/>
        </p:nvSpPr>
        <p:spPr bwMode="auto">
          <a:xfrm>
            <a:off x="1524000" y="1457325"/>
            <a:ext cx="1371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Futura Bk BT" panose="020B0502020204020303" pitchFamily="34" charset="0"/>
              </a:rPr>
              <a:t>Cuernavaca Park</a:t>
            </a:r>
          </a:p>
        </p:txBody>
      </p:sp>
      <p:sp>
        <p:nvSpPr>
          <p:cNvPr id="6180" name="TextBox 54"/>
          <p:cNvSpPr txBox="1">
            <a:spLocks noChangeArrowheads="1"/>
          </p:cNvSpPr>
          <p:nvPr/>
        </p:nvSpPr>
        <p:spPr bwMode="auto">
          <a:xfrm rot="-3195866">
            <a:off x="703263" y="2524125"/>
            <a:ext cx="1335088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800" b="1" dirty="0">
                <a:solidFill>
                  <a:schemeClr val="bg1"/>
                </a:solidFill>
                <a:latin typeface="Futura Bk BT" panose="020B0502020204020303" pitchFamily="34" charset="0"/>
                <a:cs typeface="Calibri" pitchFamily="34" charset="0"/>
              </a:rPr>
              <a:t>SOUTH PLATTE RIVER GREENWAY</a:t>
            </a:r>
          </a:p>
        </p:txBody>
      </p:sp>
      <p:sp>
        <p:nvSpPr>
          <p:cNvPr id="59" name="Down Arrow 58"/>
          <p:cNvSpPr/>
          <p:nvPr/>
        </p:nvSpPr>
        <p:spPr>
          <a:xfrm rot="16028407">
            <a:off x="4322762" y="4233863"/>
            <a:ext cx="517525" cy="1022350"/>
          </a:xfrm>
          <a:prstGeom prst="down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Futura Bk BT" panose="020B0502020204020303" pitchFamily="34" charset="0"/>
            </a:endParaRPr>
          </a:p>
        </p:txBody>
      </p:sp>
      <p:sp>
        <p:nvSpPr>
          <p:cNvPr id="47" name="Freeform 46"/>
          <p:cNvSpPr/>
          <p:nvPr/>
        </p:nvSpPr>
        <p:spPr>
          <a:xfrm>
            <a:off x="3657600" y="3047207"/>
            <a:ext cx="3759200" cy="1395412"/>
          </a:xfrm>
          <a:custGeom>
            <a:avLst/>
            <a:gdLst>
              <a:gd name="connsiteX0" fmla="*/ 2909454 w 3759200"/>
              <a:gd name="connsiteY0" fmla="*/ 1376218 h 1394691"/>
              <a:gd name="connsiteX1" fmla="*/ 3759200 w 3759200"/>
              <a:gd name="connsiteY1" fmla="*/ 1394691 h 1394691"/>
              <a:gd name="connsiteX2" fmla="*/ 3315854 w 3759200"/>
              <a:gd name="connsiteY2" fmla="*/ 0 h 1394691"/>
              <a:gd name="connsiteX3" fmla="*/ 1874981 w 3759200"/>
              <a:gd name="connsiteY3" fmla="*/ 18472 h 1394691"/>
              <a:gd name="connsiteX4" fmla="*/ 1921163 w 3759200"/>
              <a:gd name="connsiteY4" fmla="*/ 517236 h 1394691"/>
              <a:gd name="connsiteX5" fmla="*/ 517236 w 3759200"/>
              <a:gd name="connsiteY5" fmla="*/ 489527 h 1394691"/>
              <a:gd name="connsiteX6" fmla="*/ 0 w 3759200"/>
              <a:gd name="connsiteY6" fmla="*/ 203200 h 1394691"/>
              <a:gd name="connsiteX7" fmla="*/ 83127 w 3759200"/>
              <a:gd name="connsiteY7" fmla="*/ 1200727 h 1394691"/>
              <a:gd name="connsiteX8" fmla="*/ 498763 w 3759200"/>
              <a:gd name="connsiteY8" fmla="*/ 942109 h 1394691"/>
              <a:gd name="connsiteX9" fmla="*/ 1939636 w 3759200"/>
              <a:gd name="connsiteY9" fmla="*/ 969818 h 1394691"/>
              <a:gd name="connsiteX10" fmla="*/ 1967345 w 3759200"/>
              <a:gd name="connsiteY10" fmla="*/ 1348509 h 1394691"/>
              <a:gd name="connsiteX11" fmla="*/ 2909454 w 3759200"/>
              <a:gd name="connsiteY11" fmla="*/ 1376218 h 1394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59200" h="1394691">
                <a:moveTo>
                  <a:pt x="2909454" y="1376218"/>
                </a:moveTo>
                <a:lnTo>
                  <a:pt x="3759200" y="1394691"/>
                </a:lnTo>
                <a:lnTo>
                  <a:pt x="3315854" y="0"/>
                </a:lnTo>
                <a:lnTo>
                  <a:pt x="1874981" y="18472"/>
                </a:lnTo>
                <a:lnTo>
                  <a:pt x="1921163" y="517236"/>
                </a:lnTo>
                <a:lnTo>
                  <a:pt x="517236" y="489527"/>
                </a:lnTo>
                <a:lnTo>
                  <a:pt x="0" y="203200"/>
                </a:lnTo>
                <a:lnTo>
                  <a:pt x="83127" y="1200727"/>
                </a:lnTo>
                <a:lnTo>
                  <a:pt x="498763" y="942109"/>
                </a:lnTo>
                <a:lnTo>
                  <a:pt x="1939636" y="969818"/>
                </a:lnTo>
                <a:lnTo>
                  <a:pt x="1967345" y="1348509"/>
                </a:lnTo>
                <a:lnTo>
                  <a:pt x="2909454" y="1376218"/>
                </a:lnTo>
                <a:close/>
              </a:path>
            </a:pathLst>
          </a:custGeom>
          <a:solidFill>
            <a:srgbClr val="FFFF00">
              <a:alpha val="19000"/>
            </a:srgbClr>
          </a:solidFill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Futura Bk BT" panose="020B0502020204020303" pitchFamily="34" charset="0"/>
            </a:endParaRPr>
          </a:p>
        </p:txBody>
      </p:sp>
      <p:sp>
        <p:nvSpPr>
          <p:cNvPr id="6183" name="TextBox 48"/>
          <p:cNvSpPr txBox="1">
            <a:spLocks noChangeArrowheads="1"/>
          </p:cNvSpPr>
          <p:nvPr/>
        </p:nvSpPr>
        <p:spPr bwMode="auto">
          <a:xfrm>
            <a:off x="6629400" y="3959225"/>
            <a:ext cx="6096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  <a:latin typeface="Futura Bk BT" panose="020B0502020204020303" pitchFamily="34" charset="0"/>
              </a:rPr>
              <a:t>DUS</a:t>
            </a:r>
          </a:p>
        </p:txBody>
      </p:sp>
      <p:sp>
        <p:nvSpPr>
          <p:cNvPr id="5" name="5-Point Star 4"/>
          <p:cNvSpPr/>
          <p:nvPr/>
        </p:nvSpPr>
        <p:spPr>
          <a:xfrm>
            <a:off x="6781800" y="3810000"/>
            <a:ext cx="152400" cy="15240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Futura Bk BT" panose="020B0502020204020303" pitchFamily="34" charset="0"/>
            </a:endParaRPr>
          </a:p>
        </p:txBody>
      </p:sp>
      <p:sp>
        <p:nvSpPr>
          <p:cNvPr id="6185" name="TextBox 49"/>
          <p:cNvSpPr txBox="1">
            <a:spLocks noChangeArrowheads="1"/>
          </p:cNvSpPr>
          <p:nvPr/>
        </p:nvSpPr>
        <p:spPr bwMode="auto">
          <a:xfrm>
            <a:off x="3982563" y="3625055"/>
            <a:ext cx="2667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Futura Bk BT" panose="020B0502020204020303" pitchFamily="34" charset="0"/>
              </a:rPr>
              <a:t>DUS Transit Center</a:t>
            </a:r>
          </a:p>
        </p:txBody>
      </p:sp>
      <p:sp>
        <p:nvSpPr>
          <p:cNvPr id="56" name="Freeform 55"/>
          <p:cNvSpPr/>
          <p:nvPr/>
        </p:nvSpPr>
        <p:spPr>
          <a:xfrm>
            <a:off x="3962400" y="4954588"/>
            <a:ext cx="3048000" cy="1293812"/>
          </a:xfrm>
          <a:custGeom>
            <a:avLst/>
            <a:gdLst>
              <a:gd name="connsiteX0" fmla="*/ 249382 w 3048000"/>
              <a:gd name="connsiteY0" fmla="*/ 1283855 h 1293091"/>
              <a:gd name="connsiteX1" fmla="*/ 249382 w 3048000"/>
              <a:gd name="connsiteY1" fmla="*/ 1283855 h 1293091"/>
              <a:gd name="connsiteX2" fmla="*/ 0 w 3048000"/>
              <a:gd name="connsiteY2" fmla="*/ 360219 h 1293091"/>
              <a:gd name="connsiteX3" fmla="*/ 110836 w 3048000"/>
              <a:gd name="connsiteY3" fmla="*/ 203200 h 1293091"/>
              <a:gd name="connsiteX4" fmla="*/ 360218 w 3048000"/>
              <a:gd name="connsiteY4" fmla="*/ 46182 h 1293091"/>
              <a:gd name="connsiteX5" fmla="*/ 637309 w 3048000"/>
              <a:gd name="connsiteY5" fmla="*/ 0 h 1293091"/>
              <a:gd name="connsiteX6" fmla="*/ 1320800 w 3048000"/>
              <a:gd name="connsiteY6" fmla="*/ 9237 h 1293091"/>
              <a:gd name="connsiteX7" fmla="*/ 2087418 w 3048000"/>
              <a:gd name="connsiteY7" fmla="*/ 323273 h 1293091"/>
              <a:gd name="connsiteX8" fmla="*/ 2697018 w 3048000"/>
              <a:gd name="connsiteY8" fmla="*/ 868219 h 1293091"/>
              <a:gd name="connsiteX9" fmla="*/ 3048000 w 3048000"/>
              <a:gd name="connsiteY9" fmla="*/ 1293091 h 1293091"/>
              <a:gd name="connsiteX10" fmla="*/ 249382 w 3048000"/>
              <a:gd name="connsiteY10" fmla="*/ 1283855 h 1293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048000" h="1293091">
                <a:moveTo>
                  <a:pt x="249382" y="1283855"/>
                </a:moveTo>
                <a:lnTo>
                  <a:pt x="249382" y="1283855"/>
                </a:lnTo>
                <a:lnTo>
                  <a:pt x="0" y="360219"/>
                </a:lnTo>
                <a:lnTo>
                  <a:pt x="110836" y="203200"/>
                </a:lnTo>
                <a:lnTo>
                  <a:pt x="360218" y="46182"/>
                </a:lnTo>
                <a:lnTo>
                  <a:pt x="637309" y="0"/>
                </a:lnTo>
                <a:lnTo>
                  <a:pt x="1320800" y="9237"/>
                </a:lnTo>
                <a:lnTo>
                  <a:pt x="2087418" y="323273"/>
                </a:lnTo>
                <a:lnTo>
                  <a:pt x="2697018" y="868219"/>
                </a:lnTo>
                <a:lnTo>
                  <a:pt x="3048000" y="1293091"/>
                </a:lnTo>
                <a:lnTo>
                  <a:pt x="249382" y="1283855"/>
                </a:lnTo>
                <a:close/>
              </a:path>
            </a:pathLst>
          </a:custGeom>
          <a:solidFill>
            <a:srgbClr val="FFFF00">
              <a:alpha val="19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Futura Bk BT" panose="020B0502020204020303" pitchFamily="34" charset="0"/>
            </a:endParaRPr>
          </a:p>
        </p:txBody>
      </p:sp>
      <p:sp>
        <p:nvSpPr>
          <p:cNvPr id="6187" name="TextBox 56"/>
          <p:cNvSpPr txBox="1">
            <a:spLocks noChangeArrowheads="1"/>
          </p:cNvSpPr>
          <p:nvPr/>
        </p:nvSpPr>
        <p:spPr bwMode="auto">
          <a:xfrm>
            <a:off x="4419600" y="5605463"/>
            <a:ext cx="16764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Futura Bk BT" panose="020B0502020204020303" pitchFamily="34" charset="0"/>
              </a:rPr>
              <a:t>Kennedy/TCC</a:t>
            </a:r>
          </a:p>
        </p:txBody>
      </p:sp>
      <p:sp>
        <p:nvSpPr>
          <p:cNvPr id="58" name="Freeform 57"/>
          <p:cNvSpPr/>
          <p:nvPr/>
        </p:nvSpPr>
        <p:spPr>
          <a:xfrm>
            <a:off x="6613525" y="4784725"/>
            <a:ext cx="1439863" cy="1477963"/>
          </a:xfrm>
          <a:custGeom>
            <a:avLst/>
            <a:gdLst>
              <a:gd name="connsiteX0" fmla="*/ 0 w 1440873"/>
              <a:gd name="connsiteY0" fmla="*/ 9237 h 1477819"/>
              <a:gd name="connsiteX1" fmla="*/ 914400 w 1440873"/>
              <a:gd name="connsiteY1" fmla="*/ 0 h 1477819"/>
              <a:gd name="connsiteX2" fmla="*/ 1440873 w 1440873"/>
              <a:gd name="connsiteY2" fmla="*/ 1477819 h 1477819"/>
              <a:gd name="connsiteX3" fmla="*/ 406400 w 1440873"/>
              <a:gd name="connsiteY3" fmla="*/ 1459346 h 1477819"/>
              <a:gd name="connsiteX4" fmla="*/ 295564 w 1440873"/>
              <a:gd name="connsiteY4" fmla="*/ 1256146 h 1477819"/>
              <a:gd name="connsiteX5" fmla="*/ 0 w 1440873"/>
              <a:gd name="connsiteY5" fmla="*/ 9237 h 1477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40873" h="1477819">
                <a:moveTo>
                  <a:pt x="0" y="9237"/>
                </a:moveTo>
                <a:lnTo>
                  <a:pt x="914400" y="0"/>
                </a:lnTo>
                <a:lnTo>
                  <a:pt x="1440873" y="1477819"/>
                </a:lnTo>
                <a:lnTo>
                  <a:pt x="406400" y="1459346"/>
                </a:lnTo>
                <a:lnTo>
                  <a:pt x="295564" y="1256146"/>
                </a:lnTo>
                <a:lnTo>
                  <a:pt x="0" y="9237"/>
                </a:lnTo>
                <a:close/>
              </a:path>
            </a:pathLst>
          </a:custGeom>
          <a:solidFill>
            <a:srgbClr val="FFFF00">
              <a:alpha val="19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Futura Bk BT" panose="020B0502020204020303" pitchFamily="34" charset="0"/>
            </a:endParaRPr>
          </a:p>
        </p:txBody>
      </p:sp>
      <p:sp>
        <p:nvSpPr>
          <p:cNvPr id="6189" name="TextBox 60"/>
          <p:cNvSpPr txBox="1">
            <a:spLocks noChangeArrowheads="1"/>
          </p:cNvSpPr>
          <p:nvPr/>
        </p:nvSpPr>
        <p:spPr bwMode="auto">
          <a:xfrm>
            <a:off x="6553200" y="5181600"/>
            <a:ext cx="14478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500" b="1" dirty="0">
                <a:solidFill>
                  <a:schemeClr val="bg1"/>
                </a:solidFill>
                <a:latin typeface="Futura Bk BT" panose="020B0502020204020303" pitchFamily="34" charset="0"/>
              </a:rPr>
              <a:t>EPA/Hines</a:t>
            </a:r>
          </a:p>
        </p:txBody>
      </p:sp>
      <p:sp>
        <p:nvSpPr>
          <p:cNvPr id="50" name="Freeform 49"/>
          <p:cNvSpPr/>
          <p:nvPr/>
        </p:nvSpPr>
        <p:spPr>
          <a:xfrm>
            <a:off x="1898650" y="2328863"/>
            <a:ext cx="1784350" cy="3582987"/>
          </a:xfrm>
          <a:custGeom>
            <a:avLst/>
            <a:gdLst>
              <a:gd name="connsiteX0" fmla="*/ 641928 w 1785698"/>
              <a:gd name="connsiteY0" fmla="*/ 26170 h 3582169"/>
              <a:gd name="connsiteX1" fmla="*/ 623455 w 1785698"/>
              <a:gd name="connsiteY1" fmla="*/ 201661 h 3582169"/>
              <a:gd name="connsiteX2" fmla="*/ 540328 w 1785698"/>
              <a:gd name="connsiteY2" fmla="*/ 340206 h 3582169"/>
              <a:gd name="connsiteX3" fmla="*/ 337128 w 1785698"/>
              <a:gd name="connsiteY3" fmla="*/ 487988 h 3582169"/>
              <a:gd name="connsiteX4" fmla="*/ 124692 w 1785698"/>
              <a:gd name="connsiteY4" fmla="*/ 672715 h 3582169"/>
              <a:gd name="connsiteX5" fmla="*/ 13855 w 1785698"/>
              <a:gd name="connsiteY5" fmla="*/ 949806 h 3582169"/>
              <a:gd name="connsiteX6" fmla="*/ 41564 w 1785698"/>
              <a:gd name="connsiteY6" fmla="*/ 1162242 h 3582169"/>
              <a:gd name="connsiteX7" fmla="*/ 226292 w 1785698"/>
              <a:gd name="connsiteY7" fmla="*/ 1374679 h 3582169"/>
              <a:gd name="connsiteX8" fmla="*/ 494146 w 1785698"/>
              <a:gd name="connsiteY8" fmla="*/ 1550170 h 3582169"/>
              <a:gd name="connsiteX9" fmla="*/ 734292 w 1785698"/>
              <a:gd name="connsiteY9" fmla="*/ 1753370 h 3582169"/>
              <a:gd name="connsiteX10" fmla="*/ 882073 w 1785698"/>
              <a:gd name="connsiteY10" fmla="*/ 2058170 h 3582169"/>
              <a:gd name="connsiteX11" fmla="*/ 789710 w 1785698"/>
              <a:gd name="connsiteY11" fmla="*/ 2316788 h 3582169"/>
              <a:gd name="connsiteX12" fmla="*/ 327892 w 1785698"/>
              <a:gd name="connsiteY12" fmla="*/ 3240424 h 3582169"/>
              <a:gd name="connsiteX13" fmla="*/ 1602510 w 1785698"/>
              <a:gd name="connsiteY13" fmla="*/ 3342024 h 3582169"/>
              <a:gd name="connsiteX14" fmla="*/ 1427019 w 1785698"/>
              <a:gd name="connsiteY14" fmla="*/ 1799552 h 3582169"/>
              <a:gd name="connsiteX15" fmla="*/ 1371601 w 1785698"/>
              <a:gd name="connsiteY15" fmla="*/ 866679 h 3582169"/>
              <a:gd name="connsiteX16" fmla="*/ 1482437 w 1785698"/>
              <a:gd name="connsiteY16" fmla="*/ 404861 h 3582169"/>
              <a:gd name="connsiteX17" fmla="*/ 1445492 w 1785698"/>
              <a:gd name="connsiteY17" fmla="*/ 63115 h 3582169"/>
              <a:gd name="connsiteX18" fmla="*/ 641928 w 1785698"/>
              <a:gd name="connsiteY18" fmla="*/ 26170 h 3582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785698" h="3582169">
                <a:moveTo>
                  <a:pt x="641928" y="26170"/>
                </a:moveTo>
                <a:cubicBezTo>
                  <a:pt x="504922" y="49261"/>
                  <a:pt x="640388" y="149322"/>
                  <a:pt x="623455" y="201661"/>
                </a:cubicBezTo>
                <a:cubicBezTo>
                  <a:pt x="606522" y="254000"/>
                  <a:pt x="588049" y="292485"/>
                  <a:pt x="540328" y="340206"/>
                </a:cubicBezTo>
                <a:cubicBezTo>
                  <a:pt x="492607" y="387927"/>
                  <a:pt x="406401" y="432570"/>
                  <a:pt x="337128" y="487988"/>
                </a:cubicBezTo>
                <a:cubicBezTo>
                  <a:pt x="267855" y="543406"/>
                  <a:pt x="178571" y="595745"/>
                  <a:pt x="124692" y="672715"/>
                </a:cubicBezTo>
                <a:cubicBezTo>
                  <a:pt x="70813" y="749685"/>
                  <a:pt x="27710" y="868218"/>
                  <a:pt x="13855" y="949806"/>
                </a:cubicBezTo>
                <a:cubicBezTo>
                  <a:pt x="0" y="1031394"/>
                  <a:pt x="6158" y="1091430"/>
                  <a:pt x="41564" y="1162242"/>
                </a:cubicBezTo>
                <a:cubicBezTo>
                  <a:pt x="76970" y="1233054"/>
                  <a:pt x="150862" y="1310024"/>
                  <a:pt x="226292" y="1374679"/>
                </a:cubicBezTo>
                <a:cubicBezTo>
                  <a:pt x="301722" y="1439334"/>
                  <a:pt x="409479" y="1487055"/>
                  <a:pt x="494146" y="1550170"/>
                </a:cubicBezTo>
                <a:cubicBezTo>
                  <a:pt x="578813" y="1613285"/>
                  <a:pt x="669638" y="1668703"/>
                  <a:pt x="734292" y="1753370"/>
                </a:cubicBezTo>
                <a:cubicBezTo>
                  <a:pt x="798946" y="1838037"/>
                  <a:pt x="872837" y="1964267"/>
                  <a:pt x="882073" y="2058170"/>
                </a:cubicBezTo>
                <a:cubicBezTo>
                  <a:pt x="891309" y="2152073"/>
                  <a:pt x="882073" y="2119746"/>
                  <a:pt x="789710" y="2316788"/>
                </a:cubicBezTo>
                <a:cubicBezTo>
                  <a:pt x="697347" y="2513830"/>
                  <a:pt x="192425" y="3069551"/>
                  <a:pt x="327892" y="3240424"/>
                </a:cubicBezTo>
                <a:cubicBezTo>
                  <a:pt x="463359" y="3411297"/>
                  <a:pt x="1419322" y="3582169"/>
                  <a:pt x="1602510" y="3342024"/>
                </a:cubicBezTo>
                <a:cubicBezTo>
                  <a:pt x="1785698" y="3101879"/>
                  <a:pt x="1465504" y="2212110"/>
                  <a:pt x="1427019" y="1799552"/>
                </a:cubicBezTo>
                <a:cubicBezTo>
                  <a:pt x="1388534" y="1386995"/>
                  <a:pt x="1362365" y="1099127"/>
                  <a:pt x="1371601" y="866679"/>
                </a:cubicBezTo>
                <a:cubicBezTo>
                  <a:pt x="1380837" y="634231"/>
                  <a:pt x="1470122" y="538788"/>
                  <a:pt x="1482437" y="404861"/>
                </a:cubicBezTo>
                <a:cubicBezTo>
                  <a:pt x="1494752" y="270934"/>
                  <a:pt x="1587116" y="126230"/>
                  <a:pt x="1445492" y="63115"/>
                </a:cubicBezTo>
                <a:cubicBezTo>
                  <a:pt x="1303868" y="0"/>
                  <a:pt x="778934" y="3079"/>
                  <a:pt x="641928" y="26170"/>
                </a:cubicBezTo>
                <a:close/>
              </a:path>
            </a:pathLst>
          </a:custGeom>
          <a:solidFill>
            <a:srgbClr val="FFFF00">
              <a:alpha val="19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Futura Bk BT" panose="020B0502020204020303" pitchFamily="34" charset="0"/>
            </a:endParaRPr>
          </a:p>
        </p:txBody>
      </p:sp>
      <p:sp>
        <p:nvSpPr>
          <p:cNvPr id="6191" name="TextBox 44"/>
          <p:cNvSpPr txBox="1">
            <a:spLocks noChangeArrowheads="1"/>
          </p:cNvSpPr>
          <p:nvPr/>
        </p:nvSpPr>
        <p:spPr bwMode="auto">
          <a:xfrm>
            <a:off x="2057400" y="2895600"/>
            <a:ext cx="121920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Futura Bk BT" panose="020B0502020204020303" pitchFamily="34" charset="0"/>
              </a:rPr>
              <a:t>Riverfront</a:t>
            </a:r>
          </a:p>
          <a:p>
            <a:pPr algn="ctr"/>
            <a:r>
              <a:rPr lang="en-US" sz="1600" b="1" dirty="0">
                <a:solidFill>
                  <a:schemeClr val="bg1"/>
                </a:solidFill>
                <a:latin typeface="Futura Bk BT" panose="020B0502020204020303" pitchFamily="34" charset="0"/>
              </a:rPr>
              <a:t>Housing</a:t>
            </a:r>
          </a:p>
          <a:p>
            <a:pPr algn="ctr"/>
            <a:r>
              <a:rPr lang="en-US" sz="900" b="1" dirty="0">
                <a:solidFill>
                  <a:schemeClr val="bg1"/>
                </a:solidFill>
                <a:latin typeface="Futura Bk BT" panose="020B0502020204020303" pitchFamily="34" charset="0"/>
              </a:rPr>
              <a:t>By East West Partners</a:t>
            </a:r>
          </a:p>
        </p:txBody>
      </p:sp>
      <p:sp>
        <p:nvSpPr>
          <p:cNvPr id="6192" name="TextBox 59"/>
          <p:cNvSpPr txBox="1">
            <a:spLocks noChangeArrowheads="1"/>
          </p:cNvSpPr>
          <p:nvPr/>
        </p:nvSpPr>
        <p:spPr bwMode="auto">
          <a:xfrm>
            <a:off x="3886200" y="4572000"/>
            <a:ext cx="13335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800" b="1" dirty="0">
                <a:solidFill>
                  <a:schemeClr val="bg1"/>
                </a:solidFill>
                <a:latin typeface="Futura Bk BT" panose="020B0502020204020303" pitchFamily="34" charset="0"/>
                <a:cs typeface="Calibri" pitchFamily="34" charset="0"/>
              </a:rPr>
              <a:t>REMOVAL OF 16</a:t>
            </a:r>
            <a:r>
              <a:rPr lang="en-US" sz="800" b="1" baseline="30000" dirty="0">
                <a:solidFill>
                  <a:schemeClr val="bg1"/>
                </a:solidFill>
                <a:latin typeface="Futura Bk BT" panose="020B0502020204020303" pitchFamily="34" charset="0"/>
                <a:cs typeface="Calibri" pitchFamily="34" charset="0"/>
              </a:rPr>
              <a:t>TH</a:t>
            </a:r>
            <a:r>
              <a:rPr lang="en-US" sz="800" b="1" dirty="0">
                <a:solidFill>
                  <a:schemeClr val="bg1"/>
                </a:solidFill>
                <a:latin typeface="Futura Bk BT" panose="020B0502020204020303" pitchFamily="34" charset="0"/>
                <a:cs typeface="Calibri" pitchFamily="34" charset="0"/>
              </a:rPr>
              <a:t> </a:t>
            </a:r>
          </a:p>
          <a:p>
            <a:pPr algn="ctr"/>
            <a:r>
              <a:rPr lang="en-US" sz="800" b="1" dirty="0">
                <a:solidFill>
                  <a:schemeClr val="bg1"/>
                </a:solidFill>
                <a:latin typeface="Futura Bk BT" panose="020B0502020204020303" pitchFamily="34" charset="0"/>
                <a:cs typeface="Calibri" pitchFamily="34" charset="0"/>
              </a:rPr>
              <a:t>STREET VIADUCT</a:t>
            </a:r>
          </a:p>
        </p:txBody>
      </p:sp>
      <p:pic>
        <p:nvPicPr>
          <p:cNvPr id="49" name="Picture 4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89" r="71688"/>
          <a:stretch/>
        </p:blipFill>
        <p:spPr>
          <a:xfrm>
            <a:off x="1" y="6340474"/>
            <a:ext cx="1828799" cy="517525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97" t="88888" r="-1" b="1"/>
          <a:stretch/>
        </p:blipFill>
        <p:spPr>
          <a:xfrm>
            <a:off x="8749719" y="6340473"/>
            <a:ext cx="394281" cy="517525"/>
          </a:xfrm>
          <a:prstGeom prst="rect">
            <a:avLst/>
          </a:prstGeom>
        </p:spPr>
      </p:pic>
      <p:sp>
        <p:nvSpPr>
          <p:cNvPr id="55" name="Arc 54"/>
          <p:cNvSpPr/>
          <p:nvPr/>
        </p:nvSpPr>
        <p:spPr>
          <a:xfrm rot="20615078">
            <a:off x="31195" y="4872245"/>
            <a:ext cx="874876" cy="680703"/>
          </a:xfrm>
          <a:prstGeom prst="arc">
            <a:avLst/>
          </a:prstGeom>
          <a:ln w="635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3"/>
          <p:cNvSpPr txBox="1">
            <a:spLocks noChangeArrowheads="1"/>
          </p:cNvSpPr>
          <p:nvPr/>
        </p:nvSpPr>
        <p:spPr bwMode="auto">
          <a:xfrm>
            <a:off x="247650" y="4598773"/>
            <a:ext cx="13335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800" b="1" dirty="0" smtClean="0">
                <a:solidFill>
                  <a:schemeClr val="bg1"/>
                </a:solidFill>
                <a:latin typeface="Futura Bk BT" panose="020B0502020204020303" pitchFamily="34" charset="0"/>
                <a:cs typeface="Calibri" pitchFamily="34" charset="0"/>
              </a:rPr>
              <a:t>PLATTE RIVER BRIDGE</a:t>
            </a:r>
          </a:p>
          <a:p>
            <a:pPr algn="ctr"/>
            <a:r>
              <a:rPr lang="en-US" sz="800" b="1" dirty="0" smtClean="0">
                <a:solidFill>
                  <a:schemeClr val="bg1"/>
                </a:solidFill>
                <a:latin typeface="Futura Bk BT" panose="020B0502020204020303" pitchFamily="34" charset="0"/>
                <a:cs typeface="Calibri" pitchFamily="34" charset="0"/>
              </a:rPr>
              <a:t>(2004)</a:t>
            </a:r>
            <a:endParaRPr lang="en-US" sz="800" b="1" dirty="0">
              <a:solidFill>
                <a:schemeClr val="bg1"/>
              </a:solidFill>
              <a:latin typeface="Futura Bk BT" panose="020B0502020204020303" pitchFamily="34" charset="0"/>
              <a:cs typeface="Calibri" pitchFamily="34" charset="0"/>
            </a:endParaRPr>
          </a:p>
        </p:txBody>
      </p:sp>
      <p:sp>
        <p:nvSpPr>
          <p:cNvPr id="60" name="Arc 59"/>
          <p:cNvSpPr/>
          <p:nvPr/>
        </p:nvSpPr>
        <p:spPr>
          <a:xfrm rot="20015743">
            <a:off x="2894862" y="3096984"/>
            <a:ext cx="874876" cy="680703"/>
          </a:xfrm>
          <a:prstGeom prst="arc">
            <a:avLst/>
          </a:prstGeom>
          <a:ln w="635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53"/>
          <p:cNvSpPr txBox="1">
            <a:spLocks noChangeArrowheads="1"/>
          </p:cNvSpPr>
          <p:nvPr/>
        </p:nvSpPr>
        <p:spPr bwMode="auto">
          <a:xfrm>
            <a:off x="3276600" y="2838034"/>
            <a:ext cx="13335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800" b="1" dirty="0" smtClean="0">
                <a:solidFill>
                  <a:schemeClr val="bg1"/>
                </a:solidFill>
                <a:latin typeface="Futura Bk BT" panose="020B0502020204020303" pitchFamily="34" charset="0"/>
                <a:cs typeface="Calibri" pitchFamily="34" charset="0"/>
              </a:rPr>
              <a:t>18</a:t>
            </a:r>
            <a:r>
              <a:rPr lang="en-US" sz="800" b="1" baseline="30000" dirty="0" smtClean="0">
                <a:solidFill>
                  <a:schemeClr val="bg1"/>
                </a:solidFill>
                <a:latin typeface="Futura Bk BT" panose="020B0502020204020303" pitchFamily="34" charset="0"/>
                <a:cs typeface="Calibri" pitchFamily="34" charset="0"/>
              </a:rPr>
              <a:t>th</a:t>
            </a:r>
            <a:r>
              <a:rPr lang="en-US" sz="800" b="1" dirty="0" smtClean="0">
                <a:solidFill>
                  <a:schemeClr val="bg1"/>
                </a:solidFill>
                <a:latin typeface="Futura Bk BT" panose="020B0502020204020303" pitchFamily="34" charset="0"/>
                <a:cs typeface="Calibri" pitchFamily="34" charset="0"/>
              </a:rPr>
              <a:t> STREET BRIDGE</a:t>
            </a:r>
          </a:p>
          <a:p>
            <a:pPr algn="ctr"/>
            <a:r>
              <a:rPr lang="en-US" sz="800" b="1" dirty="0" smtClean="0">
                <a:solidFill>
                  <a:schemeClr val="bg1"/>
                </a:solidFill>
                <a:latin typeface="Futura Bk BT" panose="020B0502020204020303" pitchFamily="34" charset="0"/>
                <a:cs typeface="Calibri" pitchFamily="34" charset="0"/>
              </a:rPr>
              <a:t>(2010)</a:t>
            </a:r>
            <a:endParaRPr lang="en-US" sz="800" b="1" dirty="0">
              <a:solidFill>
                <a:schemeClr val="bg1"/>
              </a:solidFill>
              <a:latin typeface="Futura Bk BT" panose="020B0502020204020303" pitchFamily="34" charset="0"/>
              <a:cs typeface="Calibri" pitchFamily="34" charset="0"/>
            </a:endParaRPr>
          </a:p>
        </p:txBody>
      </p:sp>
      <p:sp>
        <p:nvSpPr>
          <p:cNvPr id="62" name="Arc 61"/>
          <p:cNvSpPr/>
          <p:nvPr/>
        </p:nvSpPr>
        <p:spPr>
          <a:xfrm rot="18601158">
            <a:off x="5379495" y="3154549"/>
            <a:ext cx="874876" cy="680703"/>
          </a:xfrm>
          <a:prstGeom prst="arc">
            <a:avLst>
              <a:gd name="adj1" fmla="val 17568224"/>
              <a:gd name="adj2" fmla="val 446792"/>
            </a:avLst>
          </a:prstGeom>
          <a:ln w="635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TextBox 53"/>
          <p:cNvSpPr txBox="1">
            <a:spLocks noChangeArrowheads="1"/>
          </p:cNvSpPr>
          <p:nvPr/>
        </p:nvSpPr>
        <p:spPr bwMode="auto">
          <a:xfrm>
            <a:off x="5734050" y="2741797"/>
            <a:ext cx="146446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800" b="1" dirty="0" smtClean="0">
                <a:solidFill>
                  <a:schemeClr val="bg1"/>
                </a:solidFill>
                <a:latin typeface="Futura Bk BT" panose="020B0502020204020303" pitchFamily="34" charset="0"/>
                <a:cs typeface="Calibri" pitchFamily="34" charset="0"/>
              </a:rPr>
              <a:t>DUS PEDESTRIAN BRIDGE</a:t>
            </a:r>
          </a:p>
          <a:p>
            <a:pPr algn="ctr"/>
            <a:r>
              <a:rPr lang="en-US" sz="800" b="1" dirty="0" smtClean="0">
                <a:solidFill>
                  <a:schemeClr val="bg1"/>
                </a:solidFill>
                <a:latin typeface="Futura Bk BT" panose="020B0502020204020303" pitchFamily="34" charset="0"/>
                <a:cs typeface="Calibri" pitchFamily="34" charset="0"/>
              </a:rPr>
              <a:t>(2014)</a:t>
            </a:r>
            <a:endParaRPr lang="en-US" sz="800" b="1" dirty="0">
              <a:solidFill>
                <a:schemeClr val="bg1"/>
              </a:solidFill>
              <a:latin typeface="Futura Bk BT" panose="020B0502020204020303" pitchFamily="34" charset="0"/>
              <a:cs typeface="Calibri" pitchFamily="34" charset="0"/>
            </a:endParaRPr>
          </a:p>
        </p:txBody>
      </p:sp>
      <p:sp>
        <p:nvSpPr>
          <p:cNvPr id="64" name="Arc 63"/>
          <p:cNvSpPr/>
          <p:nvPr/>
        </p:nvSpPr>
        <p:spPr>
          <a:xfrm rot="18601158">
            <a:off x="3135418" y="4889229"/>
            <a:ext cx="874876" cy="680703"/>
          </a:xfrm>
          <a:prstGeom prst="arc">
            <a:avLst>
              <a:gd name="adj1" fmla="val 17568224"/>
              <a:gd name="adj2" fmla="val 446792"/>
            </a:avLst>
          </a:prstGeom>
          <a:ln w="635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TextBox 53"/>
          <p:cNvSpPr txBox="1">
            <a:spLocks noChangeArrowheads="1"/>
          </p:cNvSpPr>
          <p:nvPr/>
        </p:nvSpPr>
        <p:spPr bwMode="auto">
          <a:xfrm>
            <a:off x="2955131" y="4453281"/>
            <a:ext cx="146446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800" b="1" dirty="0" smtClean="0">
                <a:solidFill>
                  <a:schemeClr val="bg1"/>
                </a:solidFill>
                <a:latin typeface="Futura Bk BT" panose="020B0502020204020303" pitchFamily="34" charset="0"/>
                <a:cs typeface="Calibri" pitchFamily="34" charset="0"/>
              </a:rPr>
              <a:t>MILLENIUM BRIDGE</a:t>
            </a:r>
          </a:p>
          <a:p>
            <a:pPr algn="ctr"/>
            <a:r>
              <a:rPr lang="en-US" sz="800" b="1" dirty="0" smtClean="0">
                <a:solidFill>
                  <a:schemeClr val="bg1"/>
                </a:solidFill>
                <a:latin typeface="Futura Bk BT" panose="020B0502020204020303" pitchFamily="34" charset="0"/>
                <a:cs typeface="Calibri" pitchFamily="34" charset="0"/>
              </a:rPr>
              <a:t>(2002)</a:t>
            </a:r>
            <a:endParaRPr lang="en-US" sz="800" b="1" dirty="0">
              <a:solidFill>
                <a:schemeClr val="bg1"/>
              </a:solidFill>
              <a:latin typeface="Futura Bk BT" panose="020B0502020204020303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3657600" cy="4724400"/>
          </a:xfrm>
        </p:spPr>
        <p:txBody>
          <a:bodyPr>
            <a:normAutofit/>
          </a:bodyPr>
          <a:lstStyle/>
          <a:p>
            <a:pPr marL="0" indent="0" eaLnBrk="1" hangingPunct="1">
              <a:lnSpc>
                <a:spcPct val="90000"/>
              </a:lnSpc>
              <a:buNone/>
            </a:pPr>
            <a:r>
              <a:rPr lang="en-US" sz="2000" dirty="0" smtClean="0">
                <a:latin typeface="Futura Bk BT" panose="020B0502020204020303" pitchFamily="34" charset="0"/>
              </a:rPr>
              <a:t>MULTI-MODAL VISION FOR THE METROPOLITAN AREA</a:t>
            </a:r>
          </a:p>
          <a:p>
            <a:pPr marL="0" indent="0" eaLnBrk="1" hangingPunct="1">
              <a:lnSpc>
                <a:spcPct val="90000"/>
              </a:lnSpc>
              <a:buNone/>
            </a:pPr>
            <a:endParaRPr lang="en-US" sz="2000" dirty="0" smtClean="0">
              <a:latin typeface="Futura Bk BT" panose="020B0502020204020303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000" dirty="0" smtClean="0">
                <a:latin typeface="Futura Bk BT" panose="020B0502020204020303" pitchFamily="34" charset="0"/>
              </a:rPr>
              <a:t>Voter approved November 2004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dirty="0" smtClean="0">
                <a:latin typeface="Futura Bk BT" panose="020B0502020204020303" pitchFamily="34" charset="0"/>
              </a:rPr>
              <a:t>119 miles of Rail Rapid Transit (LRT/CRT)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dirty="0" smtClean="0">
                <a:latin typeface="Futura Bk BT" panose="020B0502020204020303" pitchFamily="34" charset="0"/>
              </a:rPr>
              <a:t>18 miles of Bus Rapid Transit (BRT)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dirty="0" smtClean="0">
                <a:latin typeface="Futura Bk BT" panose="020B0502020204020303" pitchFamily="34" charset="0"/>
              </a:rPr>
              <a:t>31 new Park-n-Rides with over 21,000 new spaces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dirty="0" smtClean="0">
                <a:latin typeface="Futura Bk BT" panose="020B0502020204020303" pitchFamily="34" charset="0"/>
              </a:rPr>
              <a:t>Enhanced Bus Network &amp; Transit Hubs (FastConnects)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title"/>
          </p:nvPr>
        </p:nvSpPr>
        <p:spPr>
          <a:xfrm>
            <a:off x="228600" y="304800"/>
            <a:ext cx="4191000" cy="533400"/>
          </a:xfrm>
          <a:noFill/>
        </p:spPr>
        <p:txBody>
          <a:bodyPr/>
          <a:lstStyle/>
          <a:p>
            <a:pPr eaLnBrk="1" hangingPunct="1"/>
            <a:r>
              <a:rPr lang="en-US" sz="2400" b="1" dirty="0" smtClean="0"/>
              <a:t>FasTracks Program</a:t>
            </a:r>
          </a:p>
        </p:txBody>
      </p:sp>
      <p:sp>
        <p:nvSpPr>
          <p:cNvPr id="7172" name="Line 4"/>
          <p:cNvSpPr>
            <a:spLocks noChangeShapeType="1"/>
          </p:cNvSpPr>
          <p:nvPr/>
        </p:nvSpPr>
        <p:spPr bwMode="auto">
          <a:xfrm>
            <a:off x="3810000" y="4572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3870325" y="417513"/>
            <a:ext cx="45878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latin typeface="+mj-lt"/>
              </a:rPr>
              <a:t>Multi-Modal Vision for the Metropolitan Area</a:t>
            </a:r>
          </a:p>
        </p:txBody>
      </p:sp>
      <p:pic>
        <p:nvPicPr>
          <p:cNvPr id="7174" name="Picture 6" descr="FTsystMapNoStrt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7425" y="895350"/>
            <a:ext cx="4256088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550"/>
          <a:stretch/>
        </p:blipFill>
        <p:spPr>
          <a:xfrm>
            <a:off x="0" y="1"/>
            <a:ext cx="9144000" cy="112815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89" r="71688"/>
          <a:stretch/>
        </p:blipFill>
        <p:spPr>
          <a:xfrm>
            <a:off x="0" y="6096000"/>
            <a:ext cx="2588821" cy="76199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97" t="88888" r="-1" b="1"/>
          <a:stretch/>
        </p:blipFill>
        <p:spPr>
          <a:xfrm>
            <a:off x="8585860" y="6096001"/>
            <a:ext cx="558139" cy="76199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066800" y="304800"/>
            <a:ext cx="586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Futura Bk BT" pitchFamily="34" charset="0"/>
              </a:rPr>
              <a:t>FASTRACKS PROGRAM</a:t>
            </a:r>
            <a:endParaRPr lang="en-US" kern="2000" spc="300" dirty="0">
              <a:solidFill>
                <a:schemeClr val="bg1"/>
              </a:solidFill>
              <a:latin typeface="Futura Bk BT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Line 3"/>
          <p:cNvSpPr>
            <a:spLocks noChangeShapeType="1"/>
          </p:cNvSpPr>
          <p:nvPr/>
        </p:nvSpPr>
        <p:spPr bwMode="auto">
          <a:xfrm>
            <a:off x="3886200" y="3810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81000" y="1085850"/>
            <a:ext cx="7848600" cy="5086350"/>
          </a:xfrm>
          <a:noFill/>
        </p:spPr>
        <p:txBody>
          <a:bodyPr>
            <a:normAutofit/>
          </a:bodyPr>
          <a:lstStyle/>
          <a:p>
            <a:pPr marL="0" indent="0" eaLnBrk="1" hangingPunct="1">
              <a:lnSpc>
                <a:spcPct val="90000"/>
              </a:lnSpc>
              <a:buNone/>
            </a:pPr>
            <a:r>
              <a:rPr lang="en-US" sz="2000" dirty="0" smtClean="0">
                <a:latin typeface="Futura Bk BT" panose="020B0502020204020303" pitchFamily="34" charset="0"/>
              </a:rPr>
              <a:t>TRANSIT FRAMEWORK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dirty="0" smtClean="0">
                <a:latin typeface="Futura Bk BT" panose="020B0502020204020303" pitchFamily="34" charset="0"/>
              </a:rPr>
              <a:t>8 track CRT (plus expansion)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800" dirty="0" smtClean="0">
                <a:latin typeface="Futura Bk BT" panose="020B0502020204020303" pitchFamily="34" charset="0"/>
              </a:rPr>
              <a:t>East (DIA) - 2016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800" dirty="0" smtClean="0">
                <a:latin typeface="Futura Bk BT" panose="020B0502020204020303" pitchFamily="34" charset="0"/>
              </a:rPr>
              <a:t>North Metro (I-25 North) - 2018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800" dirty="0" smtClean="0">
                <a:latin typeface="Futura Bk BT" panose="020B0502020204020303" pitchFamily="34" charset="0"/>
              </a:rPr>
              <a:t>Northwest (Boulder)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800" dirty="0" smtClean="0">
                <a:latin typeface="Futura Bk BT" panose="020B0502020204020303" pitchFamily="34" charset="0"/>
              </a:rPr>
              <a:t>Gold (Arvada/Golden) - 2016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800" dirty="0" smtClean="0">
                <a:latin typeface="Futura Bk BT" panose="020B0502020204020303" pitchFamily="34" charset="0"/>
              </a:rPr>
              <a:t>Amtrak - 2014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dirty="0" smtClean="0">
                <a:latin typeface="Futura Bk BT" panose="020B0502020204020303" pitchFamily="34" charset="0"/>
              </a:rPr>
              <a:t>3 Track LRT 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800" dirty="0" smtClean="0">
                <a:latin typeface="Futura Bk BT" panose="020B0502020204020303" pitchFamily="34" charset="0"/>
              </a:rPr>
              <a:t>Existing Southwest &amp; Southeast - 2011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800" dirty="0" smtClean="0">
                <a:latin typeface="Futura Bk BT" panose="020B0502020204020303" pitchFamily="34" charset="0"/>
              </a:rPr>
              <a:t>West (Lakewood/Golden) - 2013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dirty="0" smtClean="0">
                <a:latin typeface="Futura Bk BT" panose="020B0502020204020303" pitchFamily="34" charset="0"/>
              </a:rPr>
              <a:t>22 Bay Regional Bus Facility - 2014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800" dirty="0" smtClean="0">
                <a:latin typeface="Futura Bk BT" panose="020B0502020204020303" pitchFamily="34" charset="0"/>
              </a:rPr>
              <a:t>16 Regional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800" dirty="0" smtClean="0">
                <a:latin typeface="Futura Bk BT" panose="020B0502020204020303" pitchFamily="34" charset="0"/>
              </a:rPr>
              <a:t>2 Free </a:t>
            </a:r>
            <a:r>
              <a:rPr lang="en-US" sz="1800" dirty="0" err="1" smtClean="0">
                <a:latin typeface="Futura Bk BT" panose="020B0502020204020303" pitchFamily="34" charset="0"/>
              </a:rPr>
              <a:t>MetroRide</a:t>
            </a:r>
            <a:endParaRPr lang="en-US" sz="1800" dirty="0" smtClean="0">
              <a:latin typeface="Futura Bk BT" panose="020B0502020204020303" pitchFamily="34" charset="0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sz="1800" dirty="0" smtClean="0">
                <a:latin typeface="Futura Bk BT" panose="020B0502020204020303" pitchFamily="34" charset="0"/>
              </a:rPr>
              <a:t>2 Commercial Bus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dirty="0" smtClean="0">
                <a:latin typeface="Futura Bk BT" panose="020B0502020204020303" pitchFamily="34" charset="0"/>
              </a:rPr>
              <a:t>16</a:t>
            </a:r>
            <a:r>
              <a:rPr lang="en-US" sz="2000" baseline="30000" dirty="0" smtClean="0">
                <a:latin typeface="Futura Bk BT" panose="020B0502020204020303" pitchFamily="34" charset="0"/>
              </a:rPr>
              <a:t>th</a:t>
            </a:r>
            <a:r>
              <a:rPr lang="en-US" sz="2000" dirty="0" smtClean="0">
                <a:latin typeface="Futura Bk BT" panose="020B0502020204020303" pitchFamily="34" charset="0"/>
              </a:rPr>
              <a:t> Street Mall Extension - 2011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dirty="0" smtClean="0">
                <a:latin typeface="Futura Bk BT" panose="020B0502020204020303" pitchFamily="34" charset="0"/>
              </a:rPr>
              <a:t>Free </a:t>
            </a:r>
            <a:r>
              <a:rPr lang="en-US" sz="2000" dirty="0" err="1" smtClean="0">
                <a:latin typeface="Futura Bk BT" panose="020B0502020204020303" pitchFamily="34" charset="0"/>
              </a:rPr>
              <a:t>MetroRide</a:t>
            </a:r>
            <a:r>
              <a:rPr lang="en-US" sz="2000" dirty="0" smtClean="0">
                <a:latin typeface="Futura Bk BT" panose="020B0502020204020303" pitchFamily="34" charset="0"/>
              </a:rPr>
              <a:t> - 2014</a:t>
            </a:r>
          </a:p>
        </p:txBody>
      </p:sp>
      <p:pic>
        <p:nvPicPr>
          <p:cNvPr id="8198" name="Picture 6" descr="DUS_with_bus_and_trai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6988" y="914400"/>
            <a:ext cx="3656012" cy="244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7" descr="DSCN3058_retouch"/>
          <p:cNvPicPr>
            <a:picLocks noChangeAspect="1" noChangeArrowheads="1"/>
          </p:cNvPicPr>
          <p:nvPr/>
        </p:nvPicPr>
        <p:blipFill>
          <a:blip r:embed="rId4" cstate="print"/>
          <a:srcRect t="3819"/>
          <a:stretch>
            <a:fillRect/>
          </a:stretch>
        </p:blipFill>
        <p:spPr bwMode="auto">
          <a:xfrm>
            <a:off x="5183188" y="3914775"/>
            <a:ext cx="3656012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550"/>
          <a:stretch/>
        </p:blipFill>
        <p:spPr>
          <a:xfrm>
            <a:off x="0" y="1"/>
            <a:ext cx="9144000" cy="112815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89" r="71688"/>
          <a:stretch/>
        </p:blipFill>
        <p:spPr>
          <a:xfrm>
            <a:off x="0" y="6096000"/>
            <a:ext cx="2588821" cy="76199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97" t="88888" r="-1" b="1"/>
          <a:stretch/>
        </p:blipFill>
        <p:spPr>
          <a:xfrm>
            <a:off x="8585860" y="6096001"/>
            <a:ext cx="558139" cy="76199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66800" y="304800"/>
            <a:ext cx="586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Futura Bk BT" pitchFamily="34" charset="0"/>
              </a:rPr>
              <a:t>MAJOR TRANSIT ELEMENTS</a:t>
            </a:r>
            <a:endParaRPr lang="en-US" kern="2000" spc="300" dirty="0">
              <a:solidFill>
                <a:schemeClr val="bg1"/>
              </a:solidFill>
              <a:latin typeface="Futura Bk BT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V:\03-Design Development\Render\Images\DIAGRAMRENDER020309\a-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525" y="690563"/>
            <a:ext cx="7854950" cy="595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Text Box 5"/>
          <p:cNvSpPr txBox="1">
            <a:spLocks noChangeArrowheads="1"/>
          </p:cNvSpPr>
          <p:nvPr/>
        </p:nvSpPr>
        <p:spPr bwMode="auto">
          <a:xfrm rot="3034901">
            <a:off x="2782094" y="2791619"/>
            <a:ext cx="216693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14300">
              <a:spcAft>
                <a:spcPct val="25000"/>
              </a:spcAft>
            </a:pPr>
            <a:r>
              <a:rPr lang="en-US" sz="1200" dirty="0">
                <a:latin typeface="News Gothic MT Std" pitchFamily="34" charset="0"/>
                <a:cs typeface="Arial" charset="0"/>
              </a:rPr>
              <a:t>17</a:t>
            </a:r>
            <a:r>
              <a:rPr lang="en-US" sz="1200" baseline="30000" dirty="0">
                <a:latin typeface="News Gothic MT Std" pitchFamily="34" charset="0"/>
                <a:cs typeface="Arial" charset="0"/>
              </a:rPr>
              <a:t>th</a:t>
            </a:r>
            <a:r>
              <a:rPr lang="en-US" sz="1200" dirty="0">
                <a:latin typeface="News Gothic MT Std" pitchFamily="34" charset="0"/>
                <a:cs typeface="Arial" charset="0"/>
              </a:rPr>
              <a:t> St.</a:t>
            </a:r>
          </a:p>
        </p:txBody>
      </p:sp>
      <p:sp>
        <p:nvSpPr>
          <p:cNvPr id="14340" name="Text Box 5"/>
          <p:cNvSpPr txBox="1">
            <a:spLocks noChangeArrowheads="1"/>
          </p:cNvSpPr>
          <p:nvPr/>
        </p:nvSpPr>
        <p:spPr bwMode="auto">
          <a:xfrm rot="-861041">
            <a:off x="835025" y="2279650"/>
            <a:ext cx="216693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14300">
              <a:spcAft>
                <a:spcPct val="25000"/>
              </a:spcAft>
            </a:pPr>
            <a:r>
              <a:rPr lang="en-US" sz="1000" dirty="0">
                <a:latin typeface="News Gothic MT Std" pitchFamily="34" charset="0"/>
                <a:cs typeface="Arial" charset="0"/>
              </a:rPr>
              <a:t>Chestnut Pl.</a:t>
            </a: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 rot="-1019518">
            <a:off x="1204913" y="3286125"/>
            <a:ext cx="2166937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14300">
              <a:spcAft>
                <a:spcPct val="25000"/>
              </a:spcAft>
            </a:pPr>
            <a:r>
              <a:rPr lang="en-US" sz="1100" dirty="0">
                <a:latin typeface="News Gothic MT Std" pitchFamily="34" charset="0"/>
                <a:cs typeface="Arial" charset="0"/>
              </a:rPr>
              <a:t>Wewatta St.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2314575" y="2255838"/>
            <a:ext cx="3784600" cy="1228725"/>
          </a:xfrm>
          <a:prstGeom prst="straightConnector1">
            <a:avLst/>
          </a:prstGeom>
          <a:ln w="12700">
            <a:solidFill>
              <a:schemeClr val="tx1"/>
            </a:solidFill>
            <a:prstDash val="sysDash"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10800000" flipV="1">
            <a:off x="2293938" y="2185988"/>
            <a:ext cx="3641725" cy="1154112"/>
          </a:xfrm>
          <a:prstGeom prst="straightConnector1">
            <a:avLst/>
          </a:prstGeom>
          <a:ln w="12700">
            <a:solidFill>
              <a:schemeClr val="tx1"/>
            </a:solidFill>
            <a:prstDash val="sysDash"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10800000" flipV="1">
            <a:off x="1873250" y="1620838"/>
            <a:ext cx="3163888" cy="808037"/>
          </a:xfrm>
          <a:prstGeom prst="straightConnector1">
            <a:avLst/>
          </a:prstGeom>
          <a:ln w="12700">
            <a:solidFill>
              <a:schemeClr val="tx1"/>
            </a:solidFill>
            <a:prstDash val="sysDash"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Freeform 23"/>
          <p:cNvSpPr/>
          <p:nvPr/>
        </p:nvSpPr>
        <p:spPr>
          <a:xfrm>
            <a:off x="2449513" y="3116263"/>
            <a:ext cx="1703387" cy="2154237"/>
          </a:xfrm>
          <a:custGeom>
            <a:avLst/>
            <a:gdLst>
              <a:gd name="connsiteX0" fmla="*/ 1704814 w 1704814"/>
              <a:gd name="connsiteY0" fmla="*/ 495946 h 2154264"/>
              <a:gd name="connsiteX1" fmla="*/ 1332854 w 1704814"/>
              <a:gd name="connsiteY1" fmla="*/ 0 h 2154264"/>
              <a:gd name="connsiteX2" fmla="*/ 0 w 1704814"/>
              <a:gd name="connsiteY2" fmla="*/ 441702 h 2154264"/>
              <a:gd name="connsiteX3" fmla="*/ 759417 w 1704814"/>
              <a:gd name="connsiteY3" fmla="*/ 2154264 h 2154264"/>
              <a:gd name="connsiteX4" fmla="*/ 1146875 w 1704814"/>
              <a:gd name="connsiteY4" fmla="*/ 1968285 h 2154264"/>
              <a:gd name="connsiteX5" fmla="*/ 643180 w 1704814"/>
              <a:gd name="connsiteY5" fmla="*/ 960895 h 2154264"/>
              <a:gd name="connsiteX6" fmla="*/ 1704814 w 1704814"/>
              <a:gd name="connsiteY6" fmla="*/ 495946 h 2154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04814" h="2154264">
                <a:moveTo>
                  <a:pt x="1704814" y="495946"/>
                </a:moveTo>
                <a:lnTo>
                  <a:pt x="1332854" y="0"/>
                </a:lnTo>
                <a:lnTo>
                  <a:pt x="0" y="441702"/>
                </a:lnTo>
                <a:lnTo>
                  <a:pt x="759417" y="2154264"/>
                </a:lnTo>
                <a:lnTo>
                  <a:pt x="1146875" y="1968285"/>
                </a:lnTo>
                <a:lnTo>
                  <a:pt x="643180" y="960895"/>
                </a:lnTo>
                <a:lnTo>
                  <a:pt x="1704814" y="495946"/>
                </a:lnTo>
                <a:close/>
              </a:path>
            </a:pathLst>
          </a:custGeom>
          <a:solidFill>
            <a:schemeClr val="bg1">
              <a:alpha val="82000"/>
            </a:schemeClr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baseline="-25000" dirty="0"/>
          </a:p>
        </p:txBody>
      </p:sp>
      <p:sp>
        <p:nvSpPr>
          <p:cNvPr id="25" name="Freeform 24"/>
          <p:cNvSpPr/>
          <p:nvPr/>
        </p:nvSpPr>
        <p:spPr>
          <a:xfrm>
            <a:off x="1984375" y="2193925"/>
            <a:ext cx="1557338" cy="1000125"/>
          </a:xfrm>
          <a:custGeom>
            <a:avLst/>
            <a:gdLst>
              <a:gd name="connsiteX0" fmla="*/ 1069383 w 1557580"/>
              <a:gd name="connsiteY0" fmla="*/ 0 h 999640"/>
              <a:gd name="connsiteX1" fmla="*/ 1557580 w 1557580"/>
              <a:gd name="connsiteY1" fmla="*/ 612183 h 999640"/>
              <a:gd name="connsiteX2" fmla="*/ 333214 w 1557580"/>
              <a:gd name="connsiteY2" fmla="*/ 999640 h 999640"/>
              <a:gd name="connsiteX3" fmla="*/ 0 w 1557580"/>
              <a:gd name="connsiteY3" fmla="*/ 278969 h 999640"/>
              <a:gd name="connsiteX4" fmla="*/ 1069383 w 1557580"/>
              <a:gd name="connsiteY4" fmla="*/ 0 h 999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7580" h="999640">
                <a:moveTo>
                  <a:pt x="1069383" y="0"/>
                </a:moveTo>
                <a:lnTo>
                  <a:pt x="1557580" y="612183"/>
                </a:lnTo>
                <a:lnTo>
                  <a:pt x="333214" y="999640"/>
                </a:lnTo>
                <a:lnTo>
                  <a:pt x="0" y="278969"/>
                </a:lnTo>
                <a:lnTo>
                  <a:pt x="1069383" y="0"/>
                </a:lnTo>
                <a:close/>
              </a:path>
            </a:pathLst>
          </a:custGeom>
          <a:solidFill>
            <a:schemeClr val="bg1">
              <a:alpha val="82000"/>
            </a:schemeClr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baseline="-25000" dirty="0"/>
          </a:p>
        </p:txBody>
      </p:sp>
      <p:sp>
        <p:nvSpPr>
          <p:cNvPr id="26" name="Freeform 25"/>
          <p:cNvSpPr/>
          <p:nvPr/>
        </p:nvSpPr>
        <p:spPr>
          <a:xfrm>
            <a:off x="3959225" y="1682750"/>
            <a:ext cx="1820863" cy="852488"/>
          </a:xfrm>
          <a:custGeom>
            <a:avLst/>
            <a:gdLst>
              <a:gd name="connsiteX0" fmla="*/ 0 w 1821051"/>
              <a:gd name="connsiteY0" fmla="*/ 302217 h 852406"/>
              <a:gd name="connsiteX1" fmla="*/ 1108129 w 1821051"/>
              <a:gd name="connsiteY1" fmla="*/ 0 h 852406"/>
              <a:gd name="connsiteX2" fmla="*/ 1821051 w 1821051"/>
              <a:gd name="connsiteY2" fmla="*/ 472698 h 852406"/>
              <a:gd name="connsiteX3" fmla="*/ 588936 w 1821051"/>
              <a:gd name="connsiteY3" fmla="*/ 852406 h 852406"/>
              <a:gd name="connsiteX4" fmla="*/ 0 w 1821051"/>
              <a:gd name="connsiteY4" fmla="*/ 302217 h 852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1051" h="852406">
                <a:moveTo>
                  <a:pt x="0" y="302217"/>
                </a:moveTo>
                <a:lnTo>
                  <a:pt x="1108129" y="0"/>
                </a:lnTo>
                <a:lnTo>
                  <a:pt x="1821051" y="472698"/>
                </a:lnTo>
                <a:lnTo>
                  <a:pt x="588936" y="852406"/>
                </a:lnTo>
                <a:lnTo>
                  <a:pt x="0" y="302217"/>
                </a:lnTo>
                <a:close/>
              </a:path>
            </a:pathLst>
          </a:custGeom>
          <a:solidFill>
            <a:schemeClr val="bg1">
              <a:alpha val="82000"/>
            </a:schemeClr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baseline="-25000" dirty="0"/>
          </a:p>
        </p:txBody>
      </p:sp>
      <p:sp>
        <p:nvSpPr>
          <p:cNvPr id="27" name="Freeform 26"/>
          <p:cNvSpPr/>
          <p:nvPr/>
        </p:nvSpPr>
        <p:spPr>
          <a:xfrm>
            <a:off x="4797425" y="2333625"/>
            <a:ext cx="1882775" cy="874713"/>
          </a:xfrm>
          <a:custGeom>
            <a:avLst/>
            <a:gdLst>
              <a:gd name="connsiteX0" fmla="*/ 0 w 1883044"/>
              <a:gd name="connsiteY0" fmla="*/ 441702 h 875655"/>
              <a:gd name="connsiteX1" fmla="*/ 1317356 w 1883044"/>
              <a:gd name="connsiteY1" fmla="*/ 0 h 875655"/>
              <a:gd name="connsiteX2" fmla="*/ 1883044 w 1883044"/>
              <a:gd name="connsiteY2" fmla="*/ 348712 h 875655"/>
              <a:gd name="connsiteX3" fmla="*/ 480448 w 1883044"/>
              <a:gd name="connsiteY3" fmla="*/ 875655 h 875655"/>
              <a:gd name="connsiteX4" fmla="*/ 0 w 1883044"/>
              <a:gd name="connsiteY4" fmla="*/ 441702 h 875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3044" h="875655">
                <a:moveTo>
                  <a:pt x="0" y="441702"/>
                </a:moveTo>
                <a:lnTo>
                  <a:pt x="1317356" y="0"/>
                </a:lnTo>
                <a:lnTo>
                  <a:pt x="1883044" y="348712"/>
                </a:lnTo>
                <a:lnTo>
                  <a:pt x="480448" y="875655"/>
                </a:lnTo>
                <a:lnTo>
                  <a:pt x="0" y="441702"/>
                </a:lnTo>
                <a:close/>
              </a:path>
            </a:pathLst>
          </a:custGeom>
          <a:solidFill>
            <a:schemeClr val="bg1">
              <a:alpha val="82000"/>
            </a:schemeClr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baseline="-25000" dirty="0"/>
          </a:p>
        </p:txBody>
      </p:sp>
      <p:sp>
        <p:nvSpPr>
          <p:cNvPr id="28" name="Freeform 27"/>
          <p:cNvSpPr/>
          <p:nvPr/>
        </p:nvSpPr>
        <p:spPr>
          <a:xfrm>
            <a:off x="1797050" y="1828800"/>
            <a:ext cx="1163638" cy="473075"/>
          </a:xfrm>
          <a:custGeom>
            <a:avLst/>
            <a:gdLst>
              <a:gd name="connsiteX0" fmla="*/ 123987 w 1162373"/>
              <a:gd name="connsiteY0" fmla="*/ 472698 h 472698"/>
              <a:gd name="connsiteX1" fmla="*/ 1162373 w 1162373"/>
              <a:gd name="connsiteY1" fmla="*/ 240223 h 472698"/>
              <a:gd name="connsiteX2" fmla="*/ 984143 w 1162373"/>
              <a:gd name="connsiteY2" fmla="*/ 0 h 472698"/>
              <a:gd name="connsiteX3" fmla="*/ 0 w 1162373"/>
              <a:gd name="connsiteY3" fmla="*/ 209227 h 472698"/>
              <a:gd name="connsiteX4" fmla="*/ 123987 w 1162373"/>
              <a:gd name="connsiteY4" fmla="*/ 472698 h 472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2373" h="472698">
                <a:moveTo>
                  <a:pt x="123987" y="472698"/>
                </a:moveTo>
                <a:lnTo>
                  <a:pt x="1162373" y="240223"/>
                </a:lnTo>
                <a:lnTo>
                  <a:pt x="984143" y="0"/>
                </a:lnTo>
                <a:lnTo>
                  <a:pt x="0" y="209227"/>
                </a:lnTo>
                <a:lnTo>
                  <a:pt x="123987" y="472698"/>
                </a:lnTo>
                <a:close/>
              </a:path>
            </a:pathLst>
          </a:custGeom>
          <a:solidFill>
            <a:schemeClr val="bg1">
              <a:alpha val="82000"/>
            </a:schemeClr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baseline="-25000" dirty="0"/>
          </a:p>
        </p:txBody>
      </p:sp>
      <p:sp>
        <p:nvSpPr>
          <p:cNvPr id="29" name="Freeform 28"/>
          <p:cNvSpPr/>
          <p:nvPr/>
        </p:nvSpPr>
        <p:spPr>
          <a:xfrm>
            <a:off x="3625850" y="1247775"/>
            <a:ext cx="1279525" cy="588963"/>
          </a:xfrm>
          <a:custGeom>
            <a:avLst/>
            <a:gdLst>
              <a:gd name="connsiteX0" fmla="*/ 209228 w 1278611"/>
              <a:gd name="connsiteY0" fmla="*/ 588936 h 588936"/>
              <a:gd name="connsiteX1" fmla="*/ 1278611 w 1278611"/>
              <a:gd name="connsiteY1" fmla="*/ 325465 h 588936"/>
              <a:gd name="connsiteX2" fmla="*/ 736170 w 1278611"/>
              <a:gd name="connsiteY2" fmla="*/ 0 h 588936"/>
              <a:gd name="connsiteX3" fmla="*/ 0 w 1278611"/>
              <a:gd name="connsiteY3" fmla="*/ 410705 h 588936"/>
              <a:gd name="connsiteX4" fmla="*/ 209228 w 1278611"/>
              <a:gd name="connsiteY4" fmla="*/ 588936 h 588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8611" h="588936">
                <a:moveTo>
                  <a:pt x="209228" y="588936"/>
                </a:moveTo>
                <a:lnTo>
                  <a:pt x="1278611" y="325465"/>
                </a:lnTo>
                <a:lnTo>
                  <a:pt x="736170" y="0"/>
                </a:lnTo>
                <a:lnTo>
                  <a:pt x="0" y="410705"/>
                </a:lnTo>
                <a:lnTo>
                  <a:pt x="209228" y="588936"/>
                </a:lnTo>
                <a:close/>
              </a:path>
            </a:pathLst>
          </a:custGeom>
          <a:solidFill>
            <a:schemeClr val="bg1">
              <a:alpha val="82000"/>
            </a:schemeClr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baseline="-25000" dirty="0"/>
          </a:p>
        </p:txBody>
      </p:sp>
      <p:cxnSp>
        <p:nvCxnSpPr>
          <p:cNvPr id="30" name="Straight Arrow Connector 29"/>
          <p:cNvCxnSpPr/>
          <p:nvPr/>
        </p:nvCxnSpPr>
        <p:spPr>
          <a:xfrm rot="16200000" flipH="1">
            <a:off x="3243263" y="2105025"/>
            <a:ext cx="774700" cy="673100"/>
          </a:xfrm>
          <a:prstGeom prst="straightConnector1">
            <a:avLst/>
          </a:prstGeom>
          <a:ln w="12700">
            <a:solidFill>
              <a:schemeClr val="tx1"/>
            </a:solidFill>
            <a:prstDash val="sysDash"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Freeform 33"/>
          <p:cNvSpPr/>
          <p:nvPr/>
        </p:nvSpPr>
        <p:spPr>
          <a:xfrm>
            <a:off x="1712913" y="1774825"/>
            <a:ext cx="1573212" cy="279400"/>
          </a:xfrm>
          <a:custGeom>
            <a:avLst/>
            <a:gdLst>
              <a:gd name="connsiteX0" fmla="*/ 1573078 w 1573078"/>
              <a:gd name="connsiteY0" fmla="*/ 278969 h 278969"/>
              <a:gd name="connsiteX1" fmla="*/ 1332854 w 1573078"/>
              <a:gd name="connsiteY1" fmla="*/ 15498 h 278969"/>
              <a:gd name="connsiteX2" fmla="*/ 1053884 w 1573078"/>
              <a:gd name="connsiteY2" fmla="*/ 0 h 278969"/>
              <a:gd name="connsiteX3" fmla="*/ 0 w 1573078"/>
              <a:gd name="connsiteY3" fmla="*/ 247972 h 278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3078" h="278969">
                <a:moveTo>
                  <a:pt x="1573078" y="278969"/>
                </a:moveTo>
                <a:lnTo>
                  <a:pt x="1332854" y="15498"/>
                </a:lnTo>
                <a:lnTo>
                  <a:pt x="1053884" y="0"/>
                </a:lnTo>
                <a:lnTo>
                  <a:pt x="0" y="247972"/>
                </a:lnTo>
              </a:path>
            </a:pathLst>
          </a:custGeom>
          <a:ln w="12700">
            <a:solidFill>
              <a:schemeClr val="tx1"/>
            </a:solidFill>
            <a:prstDash val="sysDash"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baseline="-25000" dirty="0"/>
          </a:p>
        </p:txBody>
      </p:sp>
      <p:sp>
        <p:nvSpPr>
          <p:cNvPr id="14353" name="Text Box 5"/>
          <p:cNvSpPr txBox="1">
            <a:spLocks noChangeArrowheads="1"/>
          </p:cNvSpPr>
          <p:nvPr/>
        </p:nvSpPr>
        <p:spPr bwMode="auto">
          <a:xfrm>
            <a:off x="3487738" y="2898775"/>
            <a:ext cx="2168525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14300" algn="ctr">
              <a:spcAft>
                <a:spcPct val="25000"/>
              </a:spcAft>
            </a:pPr>
            <a:r>
              <a:rPr lang="en-US" sz="1100" dirty="0">
                <a:latin typeface="News Gothic MT Std" pitchFamily="34" charset="0"/>
                <a:cs typeface="Arial" charset="0"/>
              </a:rPr>
              <a:t>Wewatta Plaza</a:t>
            </a:r>
          </a:p>
        </p:txBody>
      </p:sp>
      <p:sp>
        <p:nvSpPr>
          <p:cNvPr id="14354" name="Text Box 5"/>
          <p:cNvSpPr txBox="1">
            <a:spLocks noChangeArrowheads="1"/>
          </p:cNvSpPr>
          <p:nvPr/>
        </p:nvSpPr>
        <p:spPr bwMode="auto">
          <a:xfrm rot="4054714">
            <a:off x="1080294" y="3367881"/>
            <a:ext cx="216693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14300">
              <a:spcAft>
                <a:spcPct val="25000"/>
              </a:spcAft>
            </a:pPr>
            <a:r>
              <a:rPr lang="en-US" sz="1200" dirty="0">
                <a:latin typeface="News Gothic MT Std" pitchFamily="34" charset="0"/>
                <a:cs typeface="Arial" charset="0"/>
              </a:rPr>
              <a:t>16</a:t>
            </a:r>
            <a:r>
              <a:rPr lang="en-US" sz="1200" baseline="30000" dirty="0">
                <a:latin typeface="News Gothic MT Std" pitchFamily="34" charset="0"/>
                <a:cs typeface="Arial" charset="0"/>
              </a:rPr>
              <a:t>th</a:t>
            </a:r>
            <a:r>
              <a:rPr lang="en-US" sz="1200" dirty="0">
                <a:latin typeface="News Gothic MT Std" pitchFamily="34" charset="0"/>
                <a:cs typeface="Arial" charset="0"/>
              </a:rPr>
              <a:t> St.</a:t>
            </a:r>
          </a:p>
        </p:txBody>
      </p:sp>
      <p:sp>
        <p:nvSpPr>
          <p:cNvPr id="14355" name="Text Box 5"/>
          <p:cNvSpPr txBox="1">
            <a:spLocks noChangeArrowheads="1"/>
          </p:cNvSpPr>
          <p:nvPr/>
        </p:nvSpPr>
        <p:spPr bwMode="auto">
          <a:xfrm rot="1893620">
            <a:off x="5060950" y="2016125"/>
            <a:ext cx="216693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14300">
              <a:spcAft>
                <a:spcPct val="25000"/>
              </a:spcAft>
            </a:pPr>
            <a:r>
              <a:rPr lang="en-US" sz="1100" dirty="0">
                <a:latin typeface="News Gothic MT Std" pitchFamily="34" charset="0"/>
                <a:cs typeface="Arial" charset="0"/>
              </a:rPr>
              <a:t>18</a:t>
            </a:r>
            <a:r>
              <a:rPr lang="en-US" sz="1100" baseline="30000" dirty="0">
                <a:latin typeface="News Gothic MT Std" pitchFamily="34" charset="0"/>
                <a:cs typeface="Arial" charset="0"/>
              </a:rPr>
              <a:t>th</a:t>
            </a:r>
            <a:r>
              <a:rPr lang="en-US" sz="1100" dirty="0">
                <a:latin typeface="News Gothic MT Std" pitchFamily="34" charset="0"/>
                <a:cs typeface="Arial" charset="0"/>
              </a:rPr>
              <a:t> St.</a:t>
            </a:r>
          </a:p>
        </p:txBody>
      </p:sp>
      <p:sp>
        <p:nvSpPr>
          <p:cNvPr id="14356" name="Oval 50"/>
          <p:cNvSpPr>
            <a:spLocks noChangeArrowheads="1"/>
          </p:cNvSpPr>
          <p:nvPr/>
        </p:nvSpPr>
        <p:spPr bwMode="auto">
          <a:xfrm rot="20244207" flipV="1">
            <a:off x="2632075" y="6035675"/>
            <a:ext cx="423863" cy="333375"/>
          </a:xfrm>
          <a:prstGeom prst="ellipse">
            <a:avLst/>
          </a:prstGeom>
          <a:solidFill>
            <a:schemeClr val="bg1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b="1" baseline="-25000" dirty="0"/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 rot="16200000" flipH="1">
            <a:off x="2627313" y="6015038"/>
            <a:ext cx="412750" cy="393700"/>
            <a:chOff x="689753" y="5387316"/>
            <a:chExt cx="549597" cy="393808"/>
          </a:xfrm>
        </p:grpSpPr>
        <p:sp>
          <p:nvSpPr>
            <p:cNvPr id="14365" name="Line 51"/>
            <p:cNvSpPr>
              <a:spLocks noChangeShapeType="1"/>
            </p:cNvSpPr>
            <p:nvPr/>
          </p:nvSpPr>
          <p:spPr bwMode="auto">
            <a:xfrm rot="-1424824" flipH="1" flipV="1">
              <a:off x="958943" y="5387316"/>
              <a:ext cx="0" cy="393808"/>
            </a:xfrm>
            <a:prstGeom prst="line">
              <a:avLst/>
            </a:prstGeom>
            <a:noFill/>
            <a:ln w="3175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66" name="Line 52"/>
            <p:cNvSpPr>
              <a:spLocks noChangeShapeType="1"/>
            </p:cNvSpPr>
            <p:nvPr/>
          </p:nvSpPr>
          <p:spPr bwMode="auto">
            <a:xfrm rot="-1424824" flipH="1" flipV="1">
              <a:off x="689753" y="5586917"/>
              <a:ext cx="549597" cy="0"/>
            </a:xfrm>
            <a:prstGeom prst="line">
              <a:avLst/>
            </a:prstGeom>
            <a:noFill/>
            <a:ln w="3175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67" name="Line 53"/>
            <p:cNvSpPr>
              <a:spLocks noChangeShapeType="1"/>
            </p:cNvSpPr>
            <p:nvPr/>
          </p:nvSpPr>
          <p:spPr bwMode="auto">
            <a:xfrm rot="-1424824" flipH="1" flipV="1">
              <a:off x="689753" y="5627377"/>
              <a:ext cx="28040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49" name="Freeform 48"/>
          <p:cNvSpPr/>
          <p:nvPr/>
        </p:nvSpPr>
        <p:spPr>
          <a:xfrm>
            <a:off x="2901950" y="5851525"/>
            <a:ext cx="150813" cy="161925"/>
          </a:xfrm>
          <a:custGeom>
            <a:avLst/>
            <a:gdLst>
              <a:gd name="connsiteX0" fmla="*/ 0 w 216977"/>
              <a:gd name="connsiteY0" fmla="*/ 185980 h 232474"/>
              <a:gd name="connsiteX1" fmla="*/ 85241 w 216977"/>
              <a:gd name="connsiteY1" fmla="*/ 0 h 232474"/>
              <a:gd name="connsiteX2" fmla="*/ 139485 w 216977"/>
              <a:gd name="connsiteY2" fmla="*/ 232474 h 232474"/>
              <a:gd name="connsiteX3" fmla="*/ 216977 w 216977"/>
              <a:gd name="connsiteY3" fmla="*/ 46495 h 232474"/>
              <a:gd name="connsiteX0" fmla="*/ 0 w 216977"/>
              <a:gd name="connsiteY0" fmla="*/ 185980 h 232474"/>
              <a:gd name="connsiteX1" fmla="*/ 85241 w 216977"/>
              <a:gd name="connsiteY1" fmla="*/ 0 h 232474"/>
              <a:gd name="connsiteX2" fmla="*/ 139485 w 216977"/>
              <a:gd name="connsiteY2" fmla="*/ 232474 h 232474"/>
              <a:gd name="connsiteX3" fmla="*/ 216977 w 216977"/>
              <a:gd name="connsiteY3" fmla="*/ 46495 h 232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977" h="232474">
                <a:moveTo>
                  <a:pt x="0" y="185980"/>
                </a:moveTo>
                <a:lnTo>
                  <a:pt x="85241" y="0"/>
                </a:lnTo>
                <a:lnTo>
                  <a:pt x="139485" y="232474"/>
                </a:lnTo>
                <a:lnTo>
                  <a:pt x="216977" y="46495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baseline="-25000" dirty="0"/>
          </a:p>
        </p:txBody>
      </p:sp>
      <p:sp>
        <p:nvSpPr>
          <p:cNvPr id="14360" name="TextBox 2"/>
          <p:cNvSpPr txBox="1">
            <a:spLocks noChangeArrowheads="1"/>
          </p:cNvSpPr>
          <p:nvPr/>
        </p:nvSpPr>
        <p:spPr bwMode="auto">
          <a:xfrm>
            <a:off x="5657850" y="4445000"/>
            <a:ext cx="16208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200" b="1" dirty="0">
                <a:solidFill>
                  <a:srgbClr val="4A452A"/>
                </a:solidFill>
              </a:rPr>
              <a:t>DUS HISTORIC BUILDING</a:t>
            </a:r>
            <a:endParaRPr lang="en-US" sz="1200" b="1" baseline="-25000" dirty="0">
              <a:solidFill>
                <a:srgbClr val="4A452A"/>
              </a:solidFill>
            </a:endParaRPr>
          </a:p>
        </p:txBody>
      </p:sp>
      <p:sp>
        <p:nvSpPr>
          <p:cNvPr id="14361" name="TextBox 2"/>
          <p:cNvSpPr txBox="1">
            <a:spLocks noChangeArrowheads="1"/>
          </p:cNvSpPr>
          <p:nvPr/>
        </p:nvSpPr>
        <p:spPr bwMode="auto">
          <a:xfrm>
            <a:off x="4686712" y="1085056"/>
            <a:ext cx="2025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1" dirty="0">
                <a:solidFill>
                  <a:srgbClr val="009900"/>
                </a:solidFill>
              </a:rPr>
              <a:t>LIGHT RAIL + MALL SHUTTLE STATIONS</a:t>
            </a:r>
            <a:endParaRPr lang="en-US" sz="1200" baseline="-25000" dirty="0">
              <a:solidFill>
                <a:srgbClr val="009900"/>
              </a:solidFill>
            </a:endParaRPr>
          </a:p>
        </p:txBody>
      </p:sp>
      <p:sp>
        <p:nvSpPr>
          <p:cNvPr id="14362" name="TextBox 2"/>
          <p:cNvSpPr txBox="1">
            <a:spLocks noChangeArrowheads="1"/>
          </p:cNvSpPr>
          <p:nvPr/>
        </p:nvSpPr>
        <p:spPr bwMode="auto">
          <a:xfrm>
            <a:off x="3727450" y="1924050"/>
            <a:ext cx="1860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200" b="1" dirty="0">
                <a:solidFill>
                  <a:srgbClr val="FF0000"/>
                </a:solidFill>
              </a:rPr>
              <a:t>REGIONAL BUS TERMINAL</a:t>
            </a:r>
            <a:endParaRPr lang="en-US" sz="1200" baseline="-25000" dirty="0">
              <a:solidFill>
                <a:srgbClr val="FF0000"/>
              </a:solidFill>
            </a:endParaRPr>
          </a:p>
        </p:txBody>
      </p:sp>
      <p:sp>
        <p:nvSpPr>
          <p:cNvPr id="14363" name="TextBox 2"/>
          <p:cNvSpPr txBox="1">
            <a:spLocks noChangeArrowheads="1"/>
          </p:cNvSpPr>
          <p:nvPr/>
        </p:nvSpPr>
        <p:spPr bwMode="auto">
          <a:xfrm>
            <a:off x="2227263" y="4433888"/>
            <a:ext cx="131445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200" b="1" dirty="0">
                <a:solidFill>
                  <a:srgbClr val="808080"/>
                </a:solidFill>
              </a:rPr>
              <a:t>COMMUTER RAIL TERMINAL</a:t>
            </a:r>
            <a:endParaRPr lang="en-US" sz="1200" baseline="-25000" dirty="0">
              <a:solidFill>
                <a:srgbClr val="808080"/>
              </a:solidFill>
            </a:endParaRPr>
          </a:p>
        </p:txBody>
      </p:sp>
      <p:sp>
        <p:nvSpPr>
          <p:cNvPr id="14364" name="Text Box 5"/>
          <p:cNvSpPr txBox="1">
            <a:spLocks noChangeArrowheads="1"/>
          </p:cNvSpPr>
          <p:nvPr/>
        </p:nvSpPr>
        <p:spPr bwMode="auto">
          <a:xfrm rot="-2052879">
            <a:off x="6269038" y="5640388"/>
            <a:ext cx="2166937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14300" algn="ctr">
              <a:spcAft>
                <a:spcPct val="25000"/>
              </a:spcAft>
            </a:pPr>
            <a:r>
              <a:rPr lang="en-US" sz="1100" dirty="0">
                <a:latin typeface="News Gothic MT Std" pitchFamily="34" charset="0"/>
                <a:cs typeface="Arial" charset="0"/>
              </a:rPr>
              <a:t>Wynkoop Plaza</a:t>
            </a:r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550"/>
          <a:stretch/>
        </p:blipFill>
        <p:spPr>
          <a:xfrm>
            <a:off x="0" y="1"/>
            <a:ext cx="9144000" cy="1128156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89" r="71688"/>
          <a:stretch/>
        </p:blipFill>
        <p:spPr>
          <a:xfrm>
            <a:off x="0" y="6096000"/>
            <a:ext cx="2588821" cy="761999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97" t="88888" r="-1" b="1"/>
          <a:stretch/>
        </p:blipFill>
        <p:spPr>
          <a:xfrm>
            <a:off x="8585860" y="6096001"/>
            <a:ext cx="558139" cy="761999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1066800" y="304800"/>
            <a:ext cx="586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Futura Bk BT" pitchFamily="34" charset="0"/>
              </a:rPr>
              <a:t>DUS TRANSIT INFRASTRUCTURE</a:t>
            </a:r>
            <a:endParaRPr lang="en-US" kern="2000" spc="300" dirty="0">
              <a:solidFill>
                <a:schemeClr val="bg1"/>
              </a:solidFill>
              <a:latin typeface="Futura Bk B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33DE741853CA47B234FF030024ECF2" ma:contentTypeVersion="1" ma:contentTypeDescription="Create a new document." ma:contentTypeScope="" ma:versionID="e8b6300916bcf2b8168fac51f7b76e8c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ded79842d4747cc85621c7c303666abe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66CCD7A5-1D9B-4016-BD31-70B78EA31C5D}"/>
</file>

<file path=customXml/itemProps2.xml><?xml version="1.0" encoding="utf-8"?>
<ds:datastoreItem xmlns:ds="http://schemas.openxmlformats.org/officeDocument/2006/customXml" ds:itemID="{2F73F48D-427C-4CC5-810C-50EBFC40E1FF}"/>
</file>

<file path=customXml/itemProps3.xml><?xml version="1.0" encoding="utf-8"?>
<ds:datastoreItem xmlns:ds="http://schemas.openxmlformats.org/officeDocument/2006/customXml" ds:itemID="{B554FB76-70A8-432B-A6E5-DC11167E8116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1366</Words>
  <Application>Microsoft Office PowerPoint</Application>
  <PresentationFormat>On-screen Show (4:3)</PresentationFormat>
  <Paragraphs>691</Paragraphs>
  <Slides>58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58</vt:i4>
      </vt:variant>
    </vt:vector>
  </HeadingPairs>
  <TitlesOfParts>
    <vt:vector size="60" baseType="lpstr">
      <vt:lpstr>Office Theme</vt:lpstr>
      <vt:lpstr>1_Office Theme</vt:lpstr>
      <vt:lpstr>PowerPoint Presentation</vt:lpstr>
      <vt:lpstr> A 25 Year Story....and Counting</vt:lpstr>
      <vt:lpstr>PowerPoint Presentation</vt:lpstr>
      <vt:lpstr>PowerPoint Presentation</vt:lpstr>
      <vt:lpstr>PowerPoint Presentation</vt:lpstr>
      <vt:lpstr>PowerPoint Presentation</vt:lpstr>
      <vt:lpstr>FasTracks Program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1900 16th Street</vt:lpstr>
      <vt:lpstr>DaVita World Headquarters</vt:lpstr>
      <vt:lpstr>North Wing Building: IMA Financial Plaza</vt:lpstr>
      <vt:lpstr>Cadence Apartments</vt:lpstr>
      <vt:lpstr>South Wing Building:  One Union Station</vt:lpstr>
      <vt:lpstr>Historic Denver Union Station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Alta City House</vt:lpstr>
      <vt:lpstr>Block A: 1650 Wewatta Street</vt:lpstr>
      <vt:lpstr>20th &amp; Chestnut Street</vt:lpstr>
      <vt:lpstr>1601 Wewatta Street</vt:lpstr>
      <vt:lpstr>Triangle Parcel: 16 Wewatta &amp; The Bike Hub</vt:lpstr>
      <vt:lpstr>1975 18th Street</vt:lpstr>
      <vt:lpstr>16th &amp; Wewatta Street: Office Building and Hotel</vt:lpstr>
      <vt:lpstr>“17 W”  17 Wewatta Street</vt:lpstr>
      <vt:lpstr>1801 Wewatta Street</vt:lpstr>
      <vt:lpstr>16 Chestnut Street</vt:lpstr>
      <vt:lpstr>PowerPoint Presentation</vt:lpstr>
    </vt:vector>
  </TitlesOfParts>
  <Company>RTD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South Wing Building:  One Union Station</dc:title>
  <dc:creator>Heiden, Kristen</dc:creator>
  <cp:lastModifiedBy>Lorz, Thomas</cp:lastModifiedBy>
  <cp:revision>182</cp:revision>
  <cp:lastPrinted>2014-08-28T16:07:36Z</cp:lastPrinted>
  <dcterms:created xsi:type="dcterms:W3CDTF">2013-01-02T16:13:19Z</dcterms:created>
  <dcterms:modified xsi:type="dcterms:W3CDTF">2014-09-05T13:47:02Z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0x010100BF33DE741853CA47B234FF030024ECF2</vt:lpwstr>
  </property>
</Properties>
</file>