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Default Extension="emf" ContentType="image/x-emf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xlsx" ContentType="application/vnd.openxmlformats-officedocument.spreadsheetml.sheet"/>
  <Override PartName="/ppt/drawings/drawing1.xml" ContentType="application/vnd.openxmlformats-officedocument.drawingml.chartshapes+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1.xml" ContentType="application/vnd.openxmlformats-officedocument.theme+xml"/>
  <Override PartName="/ppt/embeddings/oleObject1.bin" ContentType="application/vnd.openxmlformats-officedocument.oleObject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99" r:id="rId1"/>
  </p:sldMasterIdLst>
  <p:notesMasterIdLst>
    <p:notesMasterId r:id="rId23"/>
  </p:notesMasterIdLst>
  <p:sldIdLst>
    <p:sldId id="256" r:id="rId2"/>
    <p:sldId id="294" r:id="rId3"/>
    <p:sldId id="292" r:id="rId4"/>
    <p:sldId id="296" r:id="rId5"/>
    <p:sldId id="297" r:id="rId6"/>
    <p:sldId id="300" r:id="rId7"/>
    <p:sldId id="301" r:id="rId8"/>
    <p:sldId id="302" r:id="rId9"/>
    <p:sldId id="306" r:id="rId10"/>
    <p:sldId id="304" r:id="rId11"/>
    <p:sldId id="305" r:id="rId12"/>
    <p:sldId id="275" r:id="rId13"/>
    <p:sldId id="298" r:id="rId14"/>
    <p:sldId id="299" r:id="rId15"/>
    <p:sldId id="264" r:id="rId16"/>
    <p:sldId id="308" r:id="rId17"/>
    <p:sldId id="289" r:id="rId18"/>
    <p:sldId id="290" r:id="rId19"/>
    <p:sldId id="288" r:id="rId20"/>
    <p:sldId id="274" r:id="rId21"/>
    <p:sldId id="307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8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8" Type="http://schemas.openxmlformats.org/officeDocument/2006/relationships/slide" Target="slides/slide7.xml"/><Relationship Id="rId21" Type="http://schemas.openxmlformats.org/officeDocument/2006/relationships/slide" Target="slides/slide20.xml"/><Relationship Id="rId3" Type="http://schemas.openxmlformats.org/officeDocument/2006/relationships/slide" Target="slides/slide2.xml"/><Relationship Id="rId25" Type="http://schemas.openxmlformats.org/officeDocument/2006/relationships/presProps" Target="pres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7" Type="http://schemas.openxmlformats.org/officeDocument/2006/relationships/slide" Target="slides/slide6.xml"/><Relationship Id="rId20" Type="http://schemas.openxmlformats.org/officeDocument/2006/relationships/slide" Target="slides/slide19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9" Type="http://schemas.openxmlformats.org/officeDocument/2006/relationships/customXml" Target="../customXml/item1.xml"/><Relationship Id="rId24" Type="http://schemas.openxmlformats.org/officeDocument/2006/relationships/printerSettings" Target="printerSettings/printerSettings1.bin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9" Type="http://schemas.openxmlformats.org/officeDocument/2006/relationships/slide" Target="slides/slide8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30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37385339719133"/>
          <c:y val="0.0284090909090909"/>
          <c:w val="0.642067402657142"/>
          <c:h val="0.8910607551896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Miles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0.00343642611683848"/>
                  <c:y val="-0.377840909090909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546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00148610960551082"/>
                  <c:y val="-0.301283818761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0171821305841925"/>
                  <c:y val="-0.417613636363636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614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0171802679859007"/>
                  <c:y val="-0.423187205405553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575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0181710077229082"/>
                  <c:y val="-0.30226711712939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375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00171815819643321"/>
                  <c:y val="-0.225306923139798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289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00181710077229088"/>
                  <c:y val="-0.237034302373103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324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0.00171815819643321"/>
                  <c:y val="-0.170346293218538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177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00181710077229094"/>
                  <c:y val="-0.104750020434297"/>
                </c:manualLayout>
              </c:layout>
              <c:tx>
                <c:rich>
                  <a:bodyPr/>
                  <a:lstStyle/>
                  <a:p>
                    <a:r>
                      <a:rPr lang="en-US" sz="1100" dirty="0" smtClean="0"/>
                      <a:t>118</a:t>
                    </a:r>
                    <a:endParaRPr lang="en-US" sz="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Sheet1!$A$2:$A$10</c:f>
              <c:numCache>
                <c:formatCode>General</c:formatCode>
                <c:ptCount val="9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</c:numCache>
            </c:numRef>
          </c:cat>
          <c:val>
            <c:numRef>
              <c:f>Sheet1!$B$2:$B$10</c:f>
              <c:numCache>
                <c:formatCode>0</c:formatCode>
                <c:ptCount val="9"/>
                <c:pt idx="0">
                  <c:v>546.0</c:v>
                </c:pt>
                <c:pt idx="1">
                  <c:v>370.0</c:v>
                </c:pt>
                <c:pt idx="2">
                  <c:v>614.0</c:v>
                </c:pt>
                <c:pt idx="3">
                  <c:v>575.0</c:v>
                </c:pt>
                <c:pt idx="4">
                  <c:v>375.0</c:v>
                </c:pt>
                <c:pt idx="5">
                  <c:v>289.0</c:v>
                </c:pt>
                <c:pt idx="6">
                  <c:v>324.0</c:v>
                </c:pt>
                <c:pt idx="7">
                  <c:v>177.0</c:v>
                </c:pt>
                <c:pt idx="8">
                  <c:v>118.0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7383480"/>
        <c:axId val="2128324936"/>
      </c:barChart>
      <c:catAx>
        <c:axId val="2127383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aseline="0"/>
            </a:pPr>
            <a:endParaRPr lang="en-US"/>
          </a:p>
        </c:txPr>
        <c:crossAx val="2128324936"/>
        <c:crosses val="autoZero"/>
        <c:auto val="1"/>
        <c:lblAlgn val="ctr"/>
        <c:lblOffset val="100"/>
        <c:noMultiLvlLbl val="0"/>
      </c:catAx>
      <c:valAx>
        <c:axId val="212832493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 baseline="0"/>
            </a:pPr>
            <a:endParaRPr lang="en-US"/>
          </a:p>
        </c:txPr>
        <c:crossAx val="21273834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0.75384</cdr:x>
      <cdr:y>0.54559</cdr:y>
    </cdr:from>
    <cdr:to>
      <cdr:x>0.98404</cdr:x>
      <cdr:y>0.71062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37061" y="2002488"/>
          <a:ext cx="1751949" cy="6056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050" dirty="0" smtClean="0"/>
            <a:t>Total since 2005 =</a:t>
          </a:r>
        </a:p>
        <a:p xmlns:a="http://schemas.openxmlformats.org/drawingml/2006/main">
          <a:r>
            <a:rPr lang="en-US" sz="1600" b="1" dirty="0" smtClean="0"/>
            <a:t>3,390 miles</a:t>
          </a:r>
          <a:endParaRPr lang="en-US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AD822-59DF-4B84-826B-0798EA4D3DA8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DF8B6-7815-49EE-8673-872B07F1ED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8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E20B4C-AC63-4308-BB25-5F628248E9E3}" type="slidenum">
              <a:rPr lang="en-US"/>
              <a:pPr/>
              <a:t>19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9E20A8-A656-4E57-86E5-E55EE791694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05B7-106A-4ED6-A53E-B306E9FFBA4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05B7-106A-4ED6-A53E-B306E9FFBA4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05B7-106A-4ED6-A53E-B306E9FFBA4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05B7-106A-4ED6-A53E-B306E9FFBA4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DF8B6-7815-49EE-8673-872B07F1EDE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4982AB0-3691-0D46-B47C-72C7B394FC99}" type="datetimeFigureOut">
              <a:rPr lang="en-US" smtClean="0"/>
              <a:pPr/>
              <a:t>9/7/14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03612C6-592E-374F-9986-4B2FF32513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601" r:id="rId2"/>
    <p:sldLayoutId id="2147484602" r:id="rId3"/>
    <p:sldLayoutId id="2147484603" r:id="rId4"/>
    <p:sldLayoutId id="2147484604" r:id="rId5"/>
    <p:sldLayoutId id="2147484605" r:id="rId6"/>
    <p:sldLayoutId id="2147484606" r:id="rId7"/>
    <p:sldLayoutId id="2147484607" r:id="rId8"/>
    <p:sldLayoutId id="2147484608" r:id="rId9"/>
    <p:sldLayoutId id="2147484609" r:id="rId10"/>
    <p:sldLayoutId id="2147484610" r:id="rId11"/>
    <p:sldLayoutId id="2147484611" r:id="rId12"/>
    <p:sldLayoutId id="2147484612" r:id="rId13"/>
    <p:sldLayoutId id="2147484613" r:id="rId14"/>
    <p:sldLayoutId id="2147484614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oleObject" Target="../embeddings/oleObject1.bin"/><Relationship Id="rId5" Type="http://schemas.openxmlformats.org/officeDocument/2006/relationships/package" Target="../embeddings/Microsoft_PowerPoint_Presentation2.pptx"/><Relationship Id="rId6" Type="http://schemas.openxmlformats.org/officeDocument/2006/relationships/image" Target="../media/image13.emf"/><Relationship Id="rId7" Type="http://schemas.openxmlformats.org/officeDocument/2006/relationships/image" Target="../media/image14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7826797" cy="3823447"/>
          </a:xfr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endParaRPr lang="en-US" sz="25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US" sz="2500" b="1" dirty="0" smtClean="0">
                <a:solidFill>
                  <a:schemeClr val="accent1">
                    <a:lumMod val="75000"/>
                  </a:schemeClr>
                </a:solidFill>
              </a:rPr>
              <a:t>Goals, Measures, Commitments, and Results for Commerce, the Environment, and the Community </a:t>
            </a:r>
            <a:endParaRPr lang="en-US" sz="2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26277" y="5353235"/>
            <a:ext cx="4914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Michael Sussman</a:t>
            </a:r>
            <a:r>
              <a:rPr lang="en-US" sz="2000" dirty="0" smtClean="0"/>
              <a:t>, President</a:t>
            </a:r>
          </a:p>
          <a:p>
            <a:r>
              <a:rPr lang="en-US" sz="1600" dirty="0" smtClean="0"/>
              <a:t>OnTrackAmerica</a:t>
            </a:r>
            <a:r>
              <a:rPr lang="en-US" sz="1600" dirty="0"/>
              <a:t> and Strategic Rail </a:t>
            </a:r>
            <a:r>
              <a:rPr lang="en-US" sz="1600" dirty="0" smtClean="0"/>
              <a:t>Finance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73128"/>
            <a:ext cx="9144000" cy="2559539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 New Vision for State Rail </a:t>
            </a:r>
            <a:b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“Transportation Action Plans”</a:t>
            </a:r>
            <a:endParaRPr 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700" y="6299200"/>
            <a:ext cx="8092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AASHTO, Standing Committee on Rail Transportation, 2014, Denver, Co.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7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633663" y="2716213"/>
          <a:ext cx="4572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Presentation" r:id="rId5" imgW="4570378" imgH="3427559" progId="PowerPoint.Show.12">
                  <p:embed/>
                </p:oleObj>
              </mc:Choice>
              <mc:Fallback>
                <p:oleObj name="Presentation" r:id="rId5" imgW="4570378" imgH="3427559" progId="PowerPoint.Show.12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3663" y="2716213"/>
                        <a:ext cx="4572000" cy="342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3" descr="C:\Users\OTA\Documents\ToysRUS 201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962150" y="-1109663"/>
            <a:ext cx="13068300" cy="9077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7006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ys R Us Allentown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9144000" cy="624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7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0471"/>
            <a:ext cx="9144000" cy="914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Typical State Rail Plan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502317"/>
            <a:ext cx="7647649" cy="4791523"/>
          </a:xfrm>
        </p:spPr>
        <p:txBody>
          <a:bodyPr>
            <a:normAutofit fontScale="47500" lnSpcReduction="20000"/>
          </a:bodyPr>
          <a:lstStyle/>
          <a:p>
            <a:r>
              <a:rPr lang="en-US" sz="4400" dirty="0" smtClean="0"/>
              <a:t>Inventory of existing system</a:t>
            </a:r>
          </a:p>
          <a:p>
            <a:r>
              <a:rPr lang="en-US" sz="4400" dirty="0" smtClean="0"/>
              <a:t>History of railroads in the state</a:t>
            </a:r>
          </a:p>
          <a:p>
            <a:r>
              <a:rPr lang="en-US" sz="4400" dirty="0" smtClean="0"/>
              <a:t>General description of freight flows in/out of state</a:t>
            </a:r>
          </a:p>
          <a:p>
            <a:r>
              <a:rPr lang="en-US" sz="4400" dirty="0" smtClean="0"/>
              <a:t>Freight trends projected to 2040 based on 3</a:t>
            </a:r>
            <a:r>
              <a:rPr lang="en-US" sz="4400" baseline="30000" dirty="0" smtClean="0"/>
              <a:t>rd</a:t>
            </a:r>
            <a:r>
              <a:rPr lang="en-US" sz="4400" dirty="0" smtClean="0"/>
              <a:t>-party data</a:t>
            </a:r>
          </a:p>
          <a:p>
            <a:r>
              <a:rPr lang="en-US" sz="4400" dirty="0"/>
              <a:t>H</a:t>
            </a:r>
            <a:r>
              <a:rPr lang="en-US" sz="4400" dirty="0" smtClean="0"/>
              <a:t>igher truck growth projected than rail</a:t>
            </a:r>
          </a:p>
          <a:p>
            <a:r>
              <a:rPr lang="en-US" sz="4400" dirty="0" smtClean="0"/>
              <a:t>Project wish list… adds up to much more than anyone can afford</a:t>
            </a:r>
          </a:p>
          <a:p>
            <a:r>
              <a:rPr lang="en-US" sz="4400" dirty="0" smtClean="0"/>
              <a:t>Short description of existing funding sources</a:t>
            </a:r>
          </a:p>
          <a:p>
            <a:r>
              <a:rPr lang="en-US" sz="4400" dirty="0" smtClean="0"/>
              <a:t>This is a good foundation for the next step…</a:t>
            </a:r>
            <a:br>
              <a:rPr lang="en-US" sz="4400" dirty="0" smtClean="0"/>
            </a:br>
            <a:r>
              <a:rPr lang="en-US" sz="5100" b="1" dirty="0" smtClean="0"/>
              <a:t>Transportation Action Planning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74637"/>
            <a:ext cx="9189590" cy="85859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700" dirty="0" smtClean="0"/>
              <a:t>Transportation Action Planning Process Elements 1-5:</a:t>
            </a:r>
            <a:r>
              <a:rPr lang="en-US" sz="3100" dirty="0" smtClean="0"/>
              <a:t/>
            </a:r>
            <a:br>
              <a:rPr lang="en-US" sz="3100" dirty="0" smtClean="0"/>
            </a:b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550051"/>
            <a:ext cx="7272339" cy="4673804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</a:pPr>
            <a:r>
              <a:rPr lang="en-US" dirty="0" smtClean="0"/>
              <a:t>Involves all stakeholders in the entire process from inception to implementation.</a:t>
            </a:r>
          </a:p>
          <a:p>
            <a:pPr lvl="0">
              <a:spcBef>
                <a:spcPts val="600"/>
              </a:spcBef>
            </a:pPr>
            <a:r>
              <a:rPr lang="en-US" dirty="0" smtClean="0"/>
              <a:t>Advances stakeholder collaboration beyond outdated “anti”-trust limitations, and toward the level of trust now needed to address critical infrastructure issues.</a:t>
            </a:r>
          </a:p>
          <a:p>
            <a:pPr lvl="0">
              <a:spcBef>
                <a:spcPts val="600"/>
              </a:spcBef>
            </a:pPr>
            <a:r>
              <a:rPr lang="en-US" dirty="0" smtClean="0"/>
              <a:t>Requires stakeholder participants to commit to a specific set of participation requirements to ensure a productive planning process.</a:t>
            </a:r>
          </a:p>
          <a:p>
            <a:pPr lvl="0">
              <a:spcBef>
                <a:spcPts val="600"/>
              </a:spcBef>
            </a:pPr>
            <a:r>
              <a:rPr lang="en-US" dirty="0" smtClean="0"/>
              <a:t>Does not proceed until participants have identified the specific opportunities to be advanced for that region’s commerce.</a:t>
            </a:r>
          </a:p>
          <a:p>
            <a:pPr lvl="0">
              <a:spcBef>
                <a:spcPts val="600"/>
              </a:spcBef>
            </a:pPr>
            <a:r>
              <a:rPr lang="en-US" dirty="0" smtClean="0"/>
              <a:t>Establishes a new set of “Freight Transportation Land Use Strategies” for the state.</a:t>
            </a:r>
          </a:p>
          <a:p>
            <a:pPr lvl="0">
              <a:spcBef>
                <a:spcPts val="0"/>
              </a:spcBef>
            </a:pPr>
            <a:endParaRPr lang="en-US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5127" y="274637"/>
            <a:ext cx="9209128" cy="86170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700" dirty="0" smtClean="0"/>
              <a:t>Transportation Action Planning Process Elements 6-9:</a:t>
            </a:r>
            <a:r>
              <a:rPr lang="en-US" sz="3100" dirty="0" smtClean="0"/>
              <a:t/>
            </a:r>
            <a:br>
              <a:rPr lang="en-US" sz="3100" dirty="0" smtClean="0"/>
            </a:b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383829"/>
            <a:ext cx="7272339" cy="498982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I</a:t>
            </a:r>
            <a:r>
              <a:rPr lang="en-US" dirty="0" smtClean="0"/>
              <a:t>ncludes the creation of an “action plan”, complete with targets, dates, action steps, and responsible parties.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Converts plans into results by asking stakeholder representatives to commit their entities to take the plans’ action steps.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Considers diverse interests as the building blocks of wise plans, not an impediment to agreement.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Utilizes a facilitation team to guide discussions, lead participants thru negotiations, stimulate idea refinement, and synthesize and digest participant input for maximum efficiency of the whole process.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79231"/>
            <a:ext cx="9144000" cy="1159025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Pinpointing Commercial Opportunities within a Transportation Action Plan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current freight movement by shipper and lane through granular analysis</a:t>
            </a:r>
          </a:p>
          <a:p>
            <a:r>
              <a:rPr lang="en-US" dirty="0"/>
              <a:t>Distinguish through-traffic from in-state origination and destination</a:t>
            </a:r>
          </a:p>
          <a:p>
            <a:r>
              <a:rPr lang="en-US" dirty="0" smtClean="0"/>
              <a:t>Identify opportunities to support specific new economic development initiatives</a:t>
            </a:r>
          </a:p>
          <a:p>
            <a:r>
              <a:rPr lang="en-US" dirty="0" smtClean="0"/>
              <a:t>Identify existing and potential shippers’ needs to economically reach a greater marketplace</a:t>
            </a:r>
          </a:p>
        </p:txBody>
      </p:sp>
    </p:spTree>
    <p:extLst>
      <p:ext uri="{BB962C8B-B14F-4D97-AF65-F5344CB8AC3E}">
        <p14:creationId xmlns:p14="http://schemas.microsoft.com/office/powerpoint/2010/main" val="413594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49300"/>
            <a:ext cx="8913813" cy="1288956"/>
          </a:xfrm>
        </p:spPr>
        <p:txBody>
          <a:bodyPr>
            <a:normAutofit/>
          </a:bodyPr>
          <a:lstStyle/>
          <a:p>
            <a:r>
              <a:rPr lang="en-US" dirty="0" smtClean="0"/>
              <a:t>10 Steps of a Transportation Action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Get Seated</a:t>
            </a:r>
          </a:p>
          <a:p>
            <a:r>
              <a:rPr lang="en-US" sz="2800" dirty="0" smtClean="0"/>
              <a:t>Assess</a:t>
            </a:r>
          </a:p>
          <a:p>
            <a:r>
              <a:rPr lang="en-US" sz="2800" dirty="0" smtClean="0"/>
              <a:t>Measure</a:t>
            </a:r>
          </a:p>
          <a:p>
            <a:r>
              <a:rPr lang="en-US" sz="2800" dirty="0" smtClean="0"/>
              <a:t>Target</a:t>
            </a:r>
          </a:p>
          <a:p>
            <a:r>
              <a:rPr lang="en-US" sz="2800" dirty="0" smtClean="0"/>
              <a:t>Strategize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Plan</a:t>
            </a:r>
          </a:p>
          <a:p>
            <a:r>
              <a:rPr lang="en-US" sz="2800" dirty="0"/>
              <a:t>Commit</a:t>
            </a:r>
          </a:p>
          <a:p>
            <a:r>
              <a:rPr lang="en-US" sz="2800" dirty="0"/>
              <a:t>Enact</a:t>
            </a:r>
          </a:p>
          <a:p>
            <a:r>
              <a:rPr lang="en-US" sz="2800" dirty="0"/>
              <a:t>Capitalize</a:t>
            </a:r>
          </a:p>
          <a:p>
            <a:r>
              <a:rPr lang="en-US" sz="2800" dirty="0"/>
              <a:t>Act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354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943411"/>
          </a:xfrm>
        </p:spPr>
        <p:txBody>
          <a:bodyPr>
            <a:normAutofit/>
          </a:bodyPr>
          <a:lstStyle/>
          <a:p>
            <a:r>
              <a:rPr lang="en-US" sz="3400" dirty="0" smtClean="0"/>
              <a:t>Sample Action Plan Metrics p.1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387230"/>
            <a:ext cx="7272339" cy="51047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7600" b="1" i="1" dirty="0">
                <a:cs typeface="Corbel"/>
              </a:rPr>
              <a:t>Example Metrics for Commerce</a:t>
            </a:r>
          </a:p>
          <a:p>
            <a:r>
              <a:rPr lang="en-US" sz="7600" dirty="0" smtClean="0">
                <a:cs typeface="Corbel"/>
              </a:rPr>
              <a:t>Total </a:t>
            </a:r>
            <a:r>
              <a:rPr lang="en-US" sz="7600" dirty="0">
                <a:cs typeface="Corbel"/>
              </a:rPr>
              <a:t>costs to ship ($/ton/mile)</a:t>
            </a:r>
          </a:p>
          <a:p>
            <a:r>
              <a:rPr lang="en-US" sz="7600" dirty="0" smtClean="0">
                <a:cs typeface="Corbel"/>
              </a:rPr>
              <a:t>Service </a:t>
            </a:r>
            <a:r>
              <a:rPr lang="en-US" sz="7600" dirty="0">
                <a:cs typeface="Corbel"/>
              </a:rPr>
              <a:t>reliability</a:t>
            </a:r>
          </a:p>
          <a:p>
            <a:r>
              <a:rPr lang="en-US" sz="7600" dirty="0" smtClean="0">
                <a:cs typeface="Corbel"/>
              </a:rPr>
              <a:t>Direct </a:t>
            </a:r>
            <a:r>
              <a:rPr lang="en-US" sz="7600" dirty="0">
                <a:cs typeface="Corbel"/>
              </a:rPr>
              <a:t>rail, truck, and water service		</a:t>
            </a:r>
          </a:p>
          <a:p>
            <a:r>
              <a:rPr lang="en-US" sz="7600" dirty="0" smtClean="0">
                <a:cs typeface="Corbel"/>
              </a:rPr>
              <a:t>Economical</a:t>
            </a:r>
            <a:r>
              <a:rPr lang="en-US" sz="7600" dirty="0">
                <a:cs typeface="Corbel"/>
              </a:rPr>
              <a:t>, equitable access to maximum market geography </a:t>
            </a:r>
          </a:p>
          <a:p>
            <a:pPr marL="0" indent="0">
              <a:buNone/>
            </a:pPr>
            <a:r>
              <a:rPr lang="en-US" sz="7600" b="1" i="1" dirty="0" smtClean="0">
                <a:cs typeface="Corbel"/>
              </a:rPr>
              <a:t>Example </a:t>
            </a:r>
            <a:r>
              <a:rPr lang="en-US" sz="7600" b="1" i="1" dirty="0">
                <a:cs typeface="Corbel"/>
              </a:rPr>
              <a:t>Metrics for Land Use</a:t>
            </a:r>
          </a:p>
          <a:p>
            <a:r>
              <a:rPr lang="en-US" sz="7600" dirty="0" smtClean="0">
                <a:cs typeface="Corbel"/>
              </a:rPr>
              <a:t>Footprint </a:t>
            </a:r>
            <a:r>
              <a:rPr lang="en-US" sz="7600" dirty="0">
                <a:cs typeface="Corbel"/>
              </a:rPr>
              <a:t>per tonnage shipped</a:t>
            </a:r>
          </a:p>
          <a:p>
            <a:r>
              <a:rPr lang="en-US" sz="7600" dirty="0" smtClean="0">
                <a:cs typeface="Corbel"/>
              </a:rPr>
              <a:t>Impact </a:t>
            </a:r>
            <a:r>
              <a:rPr lang="en-US" sz="7600" dirty="0">
                <a:cs typeface="Corbel"/>
              </a:rPr>
              <a:t>on transportation system congestion</a:t>
            </a:r>
          </a:p>
          <a:p>
            <a:r>
              <a:rPr lang="en-US" sz="7600" dirty="0" smtClean="0">
                <a:cs typeface="Corbel"/>
              </a:rPr>
              <a:t>Industrial </a:t>
            </a:r>
            <a:r>
              <a:rPr lang="en-US" sz="7600" dirty="0">
                <a:cs typeface="Corbel"/>
              </a:rPr>
              <a:t>and commercial concentration/sprawl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3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9144000" cy="956369"/>
          </a:xfrm>
        </p:spPr>
        <p:txBody>
          <a:bodyPr>
            <a:normAutofit/>
          </a:bodyPr>
          <a:lstStyle/>
          <a:p>
            <a:r>
              <a:rPr lang="en-US" sz="3400" dirty="0" smtClean="0"/>
              <a:t>Sample Action Plan Metrics p. 2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024" y="1399460"/>
            <a:ext cx="7272339" cy="47267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900" b="1" i="1" dirty="0"/>
              <a:t>Example Metrics for the Environment</a:t>
            </a:r>
          </a:p>
          <a:p>
            <a:r>
              <a:rPr lang="en-US" sz="1900" dirty="0" smtClean="0"/>
              <a:t>Air </a:t>
            </a:r>
            <a:r>
              <a:rPr lang="en-US" sz="1900" dirty="0"/>
              <a:t>emissions per ton-mile</a:t>
            </a:r>
          </a:p>
          <a:p>
            <a:r>
              <a:rPr lang="en-US" sz="1900" dirty="0" smtClean="0"/>
              <a:t>Water quality impact</a:t>
            </a:r>
            <a:endParaRPr lang="en-US" sz="1900" b="1" i="1" dirty="0"/>
          </a:p>
          <a:p>
            <a:pPr marL="0" indent="0">
              <a:buNone/>
            </a:pPr>
            <a:r>
              <a:rPr lang="en-US" sz="1900" b="1" i="1" dirty="0"/>
              <a:t>Example Metrics for Communities</a:t>
            </a:r>
          </a:p>
          <a:p>
            <a:r>
              <a:rPr lang="en-US" sz="1900" dirty="0" smtClean="0"/>
              <a:t>Jobs </a:t>
            </a:r>
            <a:r>
              <a:rPr lang="en-US" sz="1900" dirty="0"/>
              <a:t>and economic revitalization</a:t>
            </a:r>
          </a:p>
          <a:p>
            <a:r>
              <a:rPr lang="en-US" sz="1900" dirty="0" smtClean="0"/>
              <a:t>Noise</a:t>
            </a:r>
            <a:r>
              <a:rPr lang="en-US" sz="1900" dirty="0"/>
              <a:t>, vibration, and light pollution</a:t>
            </a:r>
          </a:p>
          <a:p>
            <a:r>
              <a:rPr lang="en-US" sz="1900" dirty="0" smtClean="0"/>
              <a:t>Public </a:t>
            </a:r>
            <a:r>
              <a:rPr lang="en-US" sz="1900" dirty="0"/>
              <a:t>safety</a:t>
            </a:r>
          </a:p>
          <a:p>
            <a:r>
              <a:rPr lang="en-US" sz="1900" dirty="0" smtClean="0"/>
              <a:t>Public </a:t>
            </a:r>
            <a:r>
              <a:rPr lang="en-US" sz="1900" dirty="0"/>
              <a:t>tax burden per ton-mile by mode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793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969" name="Group 129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1260433200"/>
              </p:ext>
            </p:extLst>
          </p:nvPr>
        </p:nvGraphicFramePr>
        <p:xfrm>
          <a:off x="752475" y="960438"/>
          <a:ext cx="8392057" cy="5817318"/>
        </p:xfrm>
        <a:graphic>
          <a:graphicData uri="http://schemas.openxmlformats.org/drawingml/2006/table">
            <a:tbl>
              <a:tblPr/>
              <a:tblGrid>
                <a:gridCol w="2253423"/>
                <a:gridCol w="1942606"/>
                <a:gridCol w="2098014"/>
                <a:gridCol w="2098014"/>
              </a:tblGrid>
              <a:tr h="7068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STATE OR AGENCY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NUMBER OF LOANS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DOLLARS LENT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DEFAULTS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Wisconsin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$117,000,000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Illinois       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$6,434,157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Michigan      2012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$15,300,000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Idaho      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$3,770,475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Iowa              2011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$69,761,000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Minnesota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$95,700,000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Kansas     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$16,903,380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Mississippi      2007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$12,000,000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Ohio        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$33,464,731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Montana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$2,078,004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SBA               2013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$14,400,000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3A00"/>
                          </a:solidFill>
                          <a:effectLst/>
                          <a:latin typeface="+mn-lt"/>
                        </a:rPr>
                        <a:t>TOTALS (as of year indicated)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3A00"/>
                          </a:solidFill>
                          <a:effectLst/>
                          <a:latin typeface="+mn-lt"/>
                        </a:rPr>
                        <a:t>650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3A00"/>
                          </a:solidFill>
                          <a:effectLst/>
                          <a:latin typeface="+mn-lt"/>
                        </a:rPr>
                        <a:t>$380,337,988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23A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8559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Data gathered By Strategic Rail 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23A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23A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charset="2"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23A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87" name="Rectangle 4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0488"/>
            <a:ext cx="9144532" cy="635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State Rail Loan Program Repayment History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596318"/>
            <a:ext cx="9144000" cy="914400"/>
          </a:xfrm>
        </p:spPr>
        <p:txBody>
          <a:bodyPr>
            <a:normAutofit/>
          </a:bodyPr>
          <a:lstStyle/>
          <a:p>
            <a:r>
              <a:rPr lang="en-US" dirty="0"/>
              <a:t>Rail Line Abandonment 2005-2013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7419911"/>
              </p:ext>
            </p:extLst>
          </p:nvPr>
        </p:nvGraphicFramePr>
        <p:xfrm>
          <a:off x="647701" y="1663700"/>
          <a:ext cx="8077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5696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6327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4000" dirty="0" smtClean="0"/>
              <a:t>Thank you for all of your good work! 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2400" dirty="0" smtClean="0"/>
              <a:t>Michael Sussman, President</a:t>
            </a:r>
            <a:br>
              <a:rPr lang="en-US" sz="2400" dirty="0" smtClean="0"/>
            </a:br>
            <a:r>
              <a:rPr lang="en-US" sz="2400" dirty="0" smtClean="0"/>
              <a:t>Leo Penne, OTNA Board Member</a:t>
            </a:r>
            <a:br>
              <a:rPr lang="en-US" sz="2400" dirty="0" smtClean="0"/>
            </a:br>
            <a:r>
              <a:rPr lang="en-US" sz="2400" dirty="0" smtClean="0"/>
              <a:t>OnTrackNorthAmerica</a:t>
            </a:r>
            <a:br>
              <a:rPr lang="en-US" sz="2400" dirty="0" smtClean="0"/>
            </a:br>
            <a:r>
              <a:rPr lang="en-US" sz="2400" dirty="0" smtClean="0"/>
              <a:t>Philadelphia, PA</a:t>
            </a:r>
            <a:br>
              <a:rPr lang="en-US" sz="2400" dirty="0" smtClean="0"/>
            </a:br>
            <a:r>
              <a:rPr lang="en-US" sz="2400" dirty="0" err="1" smtClean="0"/>
              <a:t>msussman@ontracknorthamerica.org</a:t>
            </a: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SCORT 2014 Annual Meeting</a:t>
            </a:r>
            <a:br>
              <a:rPr lang="en-US" sz="3100" dirty="0" smtClean="0"/>
            </a:br>
            <a:r>
              <a:rPr lang="en-US" sz="3100" dirty="0" smtClean="0"/>
              <a:t>Denver, Colorado</a:t>
            </a:r>
            <a:endParaRPr lang="en-US" sz="31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I would like to ask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600" dirty="0"/>
              <a:t>What </a:t>
            </a:r>
            <a:r>
              <a:rPr lang="en-US" sz="2600" dirty="0" smtClean="0"/>
              <a:t>entity </a:t>
            </a:r>
            <a:r>
              <a:rPr lang="en-US" sz="2600" dirty="0"/>
              <a:t>in your </a:t>
            </a:r>
            <a:r>
              <a:rPr lang="en-US" sz="2600" dirty="0" smtClean="0"/>
              <a:t>state could be enlisted to </a:t>
            </a:r>
            <a:r>
              <a:rPr lang="en-US" sz="2600" dirty="0"/>
              <a:t>enact freight transportation land use </a:t>
            </a:r>
            <a:r>
              <a:rPr lang="en-US" sz="2600" dirty="0" smtClean="0"/>
              <a:t>strategies?</a:t>
            </a:r>
            <a:endParaRPr lang="en-US" sz="2600" dirty="0"/>
          </a:p>
          <a:p>
            <a:r>
              <a:rPr lang="en-US" sz="2600" dirty="0"/>
              <a:t>What legal and regulatory barriers need to be addressed to allow increased coordination between your agency and the private sector</a:t>
            </a:r>
            <a:r>
              <a:rPr lang="en-US" sz="2600" dirty="0" smtClean="0"/>
              <a:t>?</a:t>
            </a:r>
            <a:endParaRPr lang="en-US" sz="2600" dirty="0"/>
          </a:p>
          <a:p>
            <a:r>
              <a:rPr lang="en-US" sz="2600" dirty="0"/>
              <a:t>What has to happen for road, rail, and water to be valued and supported objectively and apolitically</a:t>
            </a:r>
            <a:r>
              <a:rPr lang="en-US" sz="2600" dirty="0" smtClean="0"/>
              <a:t>?</a:t>
            </a:r>
            <a:endParaRPr lang="en-US" sz="2600" dirty="0"/>
          </a:p>
          <a:p>
            <a:r>
              <a:rPr lang="en-US" sz="2600" dirty="0"/>
              <a:t>What challenges do you face in enrolling the state in getting behind rail as a conscious modal choice?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53073"/>
            <a:ext cx="9144000" cy="1077545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Ford </a:t>
            </a:r>
            <a:r>
              <a:rPr lang="en-US" sz="3600" dirty="0"/>
              <a:t>Supply </a:t>
            </a:r>
            <a:r>
              <a:rPr lang="en-US" sz="3600" dirty="0" smtClean="0"/>
              <a:t>Chain </a:t>
            </a:r>
            <a:r>
              <a:rPr lang="en-US" sz="2200" dirty="0" smtClean="0"/>
              <a:t>(</a:t>
            </a:r>
            <a:r>
              <a:rPr lang="en-US" sz="2200" dirty="0"/>
              <a:t>Inbound Freight)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“Inbound Freight” is </a:t>
            </a:r>
            <a:r>
              <a:rPr lang="en-US" b="1" dirty="0"/>
              <a:t>production material shipped into Ford Manufacturing Plants </a:t>
            </a:r>
            <a:endParaRPr lang="en-US" dirty="0"/>
          </a:p>
          <a:p>
            <a:r>
              <a:rPr lang="en-US" b="1" dirty="0"/>
              <a:t>Approximately 58% of </a:t>
            </a:r>
            <a:r>
              <a:rPr lang="en-US" b="1" dirty="0" smtClean="0"/>
              <a:t>total </a:t>
            </a:r>
            <a:r>
              <a:rPr lang="en-US" b="1" dirty="0"/>
              <a:t>inbound freight is shipped via Truck, 22% </a:t>
            </a:r>
            <a:r>
              <a:rPr lang="en-US" b="1" dirty="0" smtClean="0"/>
              <a:t>Rail, 20% Water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120" y="4577089"/>
            <a:ext cx="2293620" cy="140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957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702897"/>
            <a:ext cx="91440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Steel is Moving by Truck</a:t>
            </a:r>
            <a:endParaRPr lang="en-US" dirty="0"/>
          </a:p>
        </p:txBody>
      </p:sp>
      <p:sp>
        <p:nvSpPr>
          <p:cNvPr id="26626" name="Content Placeholder 1"/>
          <p:cNvSpPr>
            <a:spLocks noGrp="1"/>
          </p:cNvSpPr>
          <p:nvPr>
            <p:ph idx="1"/>
          </p:nvPr>
        </p:nvSpPr>
        <p:spPr>
          <a:xfrm>
            <a:off x="457200" y="1858119"/>
            <a:ext cx="4572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It’s not just consumer goods that are moving by truck</a:t>
            </a:r>
          </a:p>
          <a:p>
            <a:r>
              <a:rPr lang="en-US" sz="2400" dirty="0" smtClean="0"/>
              <a:t>Here is how the largest steel company in the world spends its transportation budget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sz="2400" dirty="0" smtClean="0"/>
          </a:p>
          <a:p>
            <a:r>
              <a:rPr lang="en-US" sz="2400" dirty="0" err="1" smtClean="0"/>
              <a:t>ArcelorMittal</a:t>
            </a:r>
            <a:r>
              <a:rPr lang="en-US" sz="2400" dirty="0" smtClean="0"/>
              <a:t> ships more outbound steel by truck 55% than by rail 43%</a:t>
            </a:r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613646"/>
            <a:ext cx="3886200" cy="463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7659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550727"/>
            <a:ext cx="91440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Planned State Freight Modal Share           </a:t>
            </a:r>
            <a:br>
              <a:rPr lang="en-US" dirty="0" smtClean="0"/>
            </a:br>
            <a:r>
              <a:rPr lang="en-US" sz="2200" dirty="0" smtClean="0"/>
              <a:t>(Million Tons)     </a:t>
            </a:r>
            <a:endParaRPr lang="en-US" sz="2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951920"/>
              </p:ext>
            </p:extLst>
          </p:nvPr>
        </p:nvGraphicFramePr>
        <p:xfrm>
          <a:off x="495301" y="1507819"/>
          <a:ext cx="8079808" cy="5246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2289"/>
                <a:gridCol w="1743620"/>
                <a:gridCol w="2034223"/>
                <a:gridCol w="1909676"/>
              </a:tblGrid>
              <a:tr h="4041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US" dirty="0"/>
                    </a:p>
                  </a:txBody>
                  <a:tcPr marL="95693" marR="9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2030</a:t>
                      </a:r>
                      <a:endParaRPr lang="en-US" dirty="0"/>
                    </a:p>
                  </a:txBody>
                  <a:tcPr marL="95693" marR="9569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Increase</a:t>
                      </a:r>
                      <a:endParaRPr lang="en-US" dirty="0"/>
                    </a:p>
                  </a:txBody>
                  <a:tcPr marL="95693" marR="95693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Washington</a:t>
                      </a:r>
                      <a:endParaRPr lang="en-US" b="1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dirty="0" smtClean="0"/>
                        <a:t>  Truck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335.5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602.7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+267.1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dirty="0" smtClean="0"/>
                        <a:t>  Rail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127.0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220.0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+93.0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35167">
                <a:tc>
                  <a:txBody>
                    <a:bodyPr/>
                    <a:lstStyle/>
                    <a:p>
                      <a:r>
                        <a:rPr lang="en-US" b="1" dirty="0" smtClean="0"/>
                        <a:t>Florida</a:t>
                      </a:r>
                      <a:endParaRPr lang="en-US" b="1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dirty="0" smtClean="0"/>
                        <a:t>  Truck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677.6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949.5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+271.9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dirty="0" smtClean="0"/>
                        <a:t>  Rail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 58.0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  77.6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 +19.6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South Dakota</a:t>
                      </a:r>
                      <a:endParaRPr lang="en-US" b="1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</a:t>
                      </a:r>
                      <a:r>
                        <a:rPr lang="en-US" b="0" dirty="0" smtClean="0"/>
                        <a:t>Truck</a:t>
                      </a:r>
                      <a:endParaRPr lang="en-US" b="0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382.0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558.0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+176.0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  </a:t>
                      </a:r>
                      <a:r>
                        <a:rPr lang="en-US" b="0" dirty="0" smtClean="0"/>
                        <a:t>Rail</a:t>
                      </a:r>
                      <a:endParaRPr lang="en-US" b="0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131.0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167.0</a:t>
                      </a:r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+36.0</a:t>
                      </a:r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Pennsylvania</a:t>
                      </a:r>
                      <a:endParaRPr lang="en-US" b="1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693" marR="95693" anchor="ctr"/>
                </a:tc>
              </a:tr>
              <a:tr h="404161">
                <a:tc>
                  <a:txBody>
                    <a:bodyPr/>
                    <a:lstStyle/>
                    <a:p>
                      <a:r>
                        <a:rPr lang="en-US" dirty="0" smtClean="0"/>
                        <a:t>  Truck</a:t>
                      </a:r>
                      <a:endParaRPr lang="en-US" dirty="0"/>
                    </a:p>
                  </a:txBody>
                  <a:tcPr marL="95693" marR="95693" anchor="ctr"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Planning a 74% tonnage increase by 2040</a:t>
                      </a:r>
                      <a:endParaRPr lang="en-US" dirty="0"/>
                    </a:p>
                  </a:txBody>
                  <a:tcPr marL="95693" marR="95693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</a:tr>
              <a:tr h="354943">
                <a:tc>
                  <a:txBody>
                    <a:bodyPr/>
                    <a:lstStyle/>
                    <a:p>
                      <a:r>
                        <a:rPr lang="en-US" dirty="0" smtClean="0"/>
                        <a:t>  Rail</a:t>
                      </a:r>
                      <a:endParaRPr lang="en-US" dirty="0"/>
                    </a:p>
                  </a:txBody>
                  <a:tcPr marL="95693" marR="95693" anchor="ctr"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Planning a 45% tonnage increase by 2040</a:t>
                      </a:r>
                      <a:endParaRPr lang="en-US" dirty="0"/>
                    </a:p>
                  </a:txBody>
                  <a:tcPr marL="95693" marR="95693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6156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0" y="3429000"/>
            <a:ext cx="4419600" cy="1828800"/>
          </a:xfrm>
        </p:spPr>
        <p:txBody>
          <a:bodyPr lIns="457200" tIns="137160" numCol="1"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world’s largest automated</a:t>
            </a:r>
            <a:r>
              <a:rPr 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refrigerated facility</a:t>
            </a:r>
            <a: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York County, PA</a:t>
            </a:r>
            <a:endParaRPr lang="en-US" sz="20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Content Placeholder 12" descr="IMG_223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216" y="152400"/>
            <a:ext cx="4267200" cy="32004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4648200" y="5257800"/>
            <a:ext cx="43434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dirty="0" smtClean="0"/>
              <a:t>Built without rail service; requested later (too late)</a:t>
            </a:r>
            <a:endParaRPr lang="en-US" sz="2400" b="1" dirty="0"/>
          </a:p>
        </p:txBody>
      </p:sp>
      <p:sp>
        <p:nvSpPr>
          <p:cNvPr id="23557" name="Text Placeholder 10"/>
          <p:cNvSpPr txBox="1">
            <a:spLocks/>
          </p:cNvSpPr>
          <p:nvPr/>
        </p:nvSpPr>
        <p:spPr bwMode="auto">
          <a:xfrm>
            <a:off x="914400" y="5334000"/>
            <a:ext cx="3746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endParaRPr lang="en-US" sz="1600">
              <a:latin typeface="Lucida Sans Unicode" pitchFamily="34" charset="0"/>
            </a:endParaRPr>
          </a:p>
        </p:txBody>
      </p:sp>
      <p:pic>
        <p:nvPicPr>
          <p:cNvPr id="14" name="Picture 13" descr="IMG_22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400" y="1524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IMG_22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7800" y="3505200"/>
            <a:ext cx="42672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76436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7318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Convenient to I-83, Not to a Railroad:</a:t>
            </a:r>
            <a:endParaRPr lang="en-US" dirty="0"/>
          </a:p>
        </p:txBody>
      </p:sp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8768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3200" b="1" dirty="0" smtClean="0"/>
          </a:p>
        </p:txBody>
      </p:sp>
      <p:pic>
        <p:nvPicPr>
          <p:cNvPr id="22533" name="Picture 4" descr="ES3 cop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71600"/>
            <a:ext cx="9144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MG_22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4495800"/>
            <a:ext cx="3048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25438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MG_22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228600"/>
            <a:ext cx="6705600" cy="502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descr="IMG_223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" y="2667000"/>
            <a:ext cx="3429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 descr="IMG_22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" y="1447800"/>
            <a:ext cx="3276600" cy="2457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Content Placeholder 12" descr="IMG_2244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76201" y="76200"/>
            <a:ext cx="3124200" cy="2343151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itle 8"/>
          <p:cNvSpPr txBox="1">
            <a:spLocks/>
          </p:cNvSpPr>
          <p:nvPr/>
        </p:nvSpPr>
        <p:spPr>
          <a:xfrm>
            <a:off x="228600" y="5334000"/>
            <a:ext cx="8153400" cy="1295400"/>
          </a:xfrm>
          <a:prstGeom prst="rect">
            <a:avLst/>
          </a:prstGeom>
        </p:spPr>
        <p:txBody>
          <a:bodyPr bIns="9144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Bumper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to Bumper Truck Traffic on I-83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94124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537701"/>
            <a:ext cx="9144000" cy="1168657"/>
          </a:xfrm>
        </p:spPr>
        <p:txBody>
          <a:bodyPr lIns="731520">
            <a:noAutofit/>
          </a:bodyPr>
          <a:lstStyle/>
          <a:p>
            <a:r>
              <a:rPr lang="en-US" sz="3200" dirty="0" err="1" smtClean="0"/>
              <a:t>ToysRUs</a:t>
            </a:r>
            <a:r>
              <a:rPr lang="en-US" sz="3200" dirty="0" smtClean="0"/>
              <a:t> warehouse built on </a:t>
            </a:r>
            <a:br>
              <a:rPr lang="en-US" sz="3200" dirty="0" smtClean="0"/>
            </a:br>
            <a:r>
              <a:rPr lang="en-US" sz="3200" dirty="0" smtClean="0"/>
              <a:t>Morristown &amp; Erie Railroad, NJ in 1996</a:t>
            </a:r>
            <a:endParaRPr 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6358"/>
            <a:ext cx="9144000" cy="442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5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33DE741853CA47B234FF030024ECF2" ma:contentTypeVersion="1" ma:contentTypeDescription="Create a new document." ma:contentTypeScope="" ma:versionID="e8b6300916bcf2b8168fac51f7b76e8c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ed79842d4747cc85621c7c303666ab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6231EE-6C13-4006-9E5D-20DA22237EAC}"/>
</file>

<file path=customXml/itemProps2.xml><?xml version="1.0" encoding="utf-8"?>
<ds:datastoreItem xmlns:ds="http://schemas.openxmlformats.org/officeDocument/2006/customXml" ds:itemID="{112ADEB2-B5F4-490A-AA08-97359AAA046C}"/>
</file>

<file path=customXml/itemProps3.xml><?xml version="1.0" encoding="utf-8"?>
<ds:datastoreItem xmlns:ds="http://schemas.openxmlformats.org/officeDocument/2006/customXml" ds:itemID="{39EF3975-DECA-436C-AF2C-6D286086F7DB}"/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5864</TotalTime>
  <Words>868</Words>
  <Application>Microsoft Macintosh PowerPoint</Application>
  <PresentationFormat>On-screen Show (4:3)</PresentationFormat>
  <Paragraphs>201</Paragraphs>
  <Slides>21</Slides>
  <Notes>19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Perception</vt:lpstr>
      <vt:lpstr>Presentation</vt:lpstr>
      <vt:lpstr>A New Vision for State Rail  “Transportation Action Plans”</vt:lpstr>
      <vt:lpstr>Rail Line Abandonment 2005-2013</vt:lpstr>
      <vt:lpstr> Ford Supply Chain (Inbound Freight)  </vt:lpstr>
      <vt:lpstr>Steel is Moving by Truck</vt:lpstr>
      <vt:lpstr>Planned State Freight Modal Share            (Million Tons)     </vt:lpstr>
      <vt:lpstr>The world’s largest automated and refrigerated facility York County, PA</vt:lpstr>
      <vt:lpstr>Convenient to I-83, Not to a Railroad:</vt:lpstr>
      <vt:lpstr>PowerPoint Presentation</vt:lpstr>
      <vt:lpstr>ToysRUs warehouse built on  Morristown &amp; Erie Railroad, NJ in 1996</vt:lpstr>
      <vt:lpstr>PowerPoint Presentation</vt:lpstr>
      <vt:lpstr>PowerPoint Presentation</vt:lpstr>
      <vt:lpstr>Typical State Rail Plan Elements</vt:lpstr>
      <vt:lpstr> Transportation Action Planning Process Elements 1-5: </vt:lpstr>
      <vt:lpstr> Transportation Action Planning Process Elements 6-9: </vt:lpstr>
      <vt:lpstr>Pinpointing Commercial Opportunities within a Transportation Action Plan </vt:lpstr>
      <vt:lpstr>10 Steps of a Transportation Action Plan</vt:lpstr>
      <vt:lpstr>Sample Action Plan Metrics p.1</vt:lpstr>
      <vt:lpstr>Sample Action Plan Metrics p. 2</vt:lpstr>
      <vt:lpstr>State Rail Loan Program Repayment History</vt:lpstr>
      <vt:lpstr>Thank you for all of your good work!   Michael Sussman, President Leo Penne, OTNA Board Member OnTrackNorthAmerica Philadelphia, PA msussman@ontracknorthamerica.org  SCORT 2014 Annual Meeting Denver, Colorado</vt:lpstr>
      <vt:lpstr>Questions I would like to ask you!</vt:lpstr>
    </vt:vector>
  </TitlesOfParts>
  <Company>Strategic Rail Finance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Vision for State Rail “Performance” Plans</dc:title>
  <dc:creator>Michael Sussman</dc:creator>
  <cp:lastModifiedBy>Michael Sussman</cp:lastModifiedBy>
  <cp:revision>110</cp:revision>
  <dcterms:created xsi:type="dcterms:W3CDTF">2014-03-19T12:41:31Z</dcterms:created>
  <dcterms:modified xsi:type="dcterms:W3CDTF">2014-09-07T19:29:14Z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0x010100BF33DE741853CA47B234FF030024ECF2</vt:lpwstr>
  </property>
</Properties>
</file>