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7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70" r:id="rId6"/>
    <p:sldId id="272" r:id="rId7"/>
    <p:sldId id="273" r:id="rId8"/>
    <p:sldId id="277" r:id="rId9"/>
    <p:sldId id="278" r:id="rId10"/>
    <p:sldId id="280" r:id="rId11"/>
    <p:sldId id="279" r:id="rId12"/>
    <p:sldId id="281" r:id="rId13"/>
    <p:sldId id="274" r:id="rId14"/>
    <p:sldId id="275" r:id="rId15"/>
    <p:sldId id="276" r:id="rId16"/>
    <p:sldId id="282" r:id="rId17"/>
    <p:sldId id="28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4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4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381000"/>
            <a:ext cx="117856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0D906C-22BC-4DD9-A5B1-8BC10832D1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75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2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8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9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6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3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8E45F-F24E-464A-BDB7-3CDB95FC8E9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A4B99-C000-4C9B-82EC-BA1AA79EF8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Colorado Wheat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Rail Car Shortage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Darrell L. Hanavan</a:t>
            </a:r>
          </a:p>
          <a:p>
            <a:r>
              <a:rPr lang="en-US" dirty="0" smtClean="0"/>
              <a:t>Executive Director</a:t>
            </a:r>
          </a:p>
          <a:p>
            <a:r>
              <a:rPr lang="en-US" dirty="0" smtClean="0"/>
              <a:t>Colorado Wheat (CWAC/CAWG/CWRF)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6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Colorado Railroads to Gulf Ports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BNSF</a:t>
            </a:r>
          </a:p>
          <a:p>
            <a:r>
              <a:rPr lang="en-US" sz="4400" dirty="0" smtClean="0"/>
              <a:t>UPSP</a:t>
            </a:r>
          </a:p>
          <a:p>
            <a:r>
              <a:rPr lang="en-US" sz="4400" dirty="0" smtClean="0"/>
              <a:t>Kyle</a:t>
            </a:r>
          </a:p>
          <a:p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(approximately 1,200 miles)</a:t>
            </a:r>
          </a:p>
          <a:p>
            <a:pPr>
              <a:buNone/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7173" y="453948"/>
            <a:ext cx="7935311" cy="615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9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Colorado Railroads to PNW Ports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BNSF</a:t>
            </a:r>
          </a:p>
          <a:p>
            <a:r>
              <a:rPr lang="en-US" sz="4400" dirty="0" smtClean="0"/>
              <a:t>UPSP</a:t>
            </a:r>
          </a:p>
          <a:p>
            <a:endParaRPr lang="en-US" sz="4400" dirty="0" smtClean="0"/>
          </a:p>
          <a:p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(approximately 1,200 miles)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Double Whammy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(Lower commodity prices &amp; higher freight costs)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USDA is currently estimating the U.S. price for </a:t>
            </a:r>
            <a:r>
              <a:rPr lang="en-US" b="1" dirty="0" smtClean="0"/>
              <a:t>wheat</a:t>
            </a:r>
            <a:r>
              <a:rPr lang="en-US" dirty="0" smtClean="0"/>
              <a:t> will average $6.30 per bushel in the current 2014-15 marketing year compared with $6.87 per bushel last marketing year and a record $7.77 per bushel in the 2012-13 marketing year.</a:t>
            </a:r>
          </a:p>
          <a:p>
            <a:r>
              <a:rPr lang="en-US" dirty="0" smtClean="0"/>
              <a:t>USDA is currently estimating the U.S. prices for </a:t>
            </a:r>
            <a:r>
              <a:rPr lang="en-US" b="1" dirty="0" smtClean="0"/>
              <a:t>corn </a:t>
            </a:r>
            <a:r>
              <a:rPr lang="en-US" dirty="0" smtClean="0"/>
              <a:t>will average $3.90 per bushel in the current 2014-15 marketing year compared with $4.45 per bushel last marketing year and a record $6.89 per bushel in the 2012-13 marketing year.</a:t>
            </a:r>
          </a:p>
          <a:p>
            <a:r>
              <a:rPr lang="en-US" dirty="0" smtClean="0"/>
              <a:t>Rail freight costs are much higher and farmers pay the cost of freight – it’s in the “basis.”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Farmers Pay the Cost of Freight</a:t>
            </a:r>
            <a:br>
              <a:rPr lang="en-US" dirty="0" smtClean="0"/>
            </a:br>
            <a:r>
              <a:rPr lang="en-US" dirty="0" smtClean="0"/>
              <a:t>It’s in the “basis”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25315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en-US" sz="4800" dirty="0" smtClean="0"/>
              <a:t>K.C./Chicago Futures Price</a:t>
            </a:r>
          </a:p>
          <a:p>
            <a:pPr>
              <a:buNone/>
            </a:pPr>
            <a:r>
              <a:rPr lang="en-US" sz="4800" dirty="0" smtClean="0"/>
              <a:t>- Freight/Margin = Basis</a:t>
            </a:r>
          </a:p>
          <a:p>
            <a:pPr>
              <a:buNone/>
            </a:pPr>
            <a:r>
              <a:rPr lang="en-US" sz="4800" dirty="0" smtClean="0"/>
              <a:t>= Farmer’s Cash Price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Desperate Situation Now/Crisis with New Crop Corn</a:t>
            </a:r>
            <a:br>
              <a:rPr lang="en-US" sz="3600" dirty="0" smtClean="0"/>
            </a:br>
            <a:r>
              <a:rPr lang="en-US" sz="3600" dirty="0" smtClean="0"/>
              <a:t>“Train Wreck is Coming”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U.S. wheat crop is currently backed up in the marketing and transportation system and is in on-farm storage, country and terminal elevators.</a:t>
            </a:r>
          </a:p>
          <a:p>
            <a:r>
              <a:rPr lang="en-US" dirty="0" smtClean="0"/>
              <a:t>U.S. wheat crop is not moving normally due to lack of marketing by farmers due to lower prices caused by a record 2014 U.S. corn crop that will be harvested in October/November and higher rail freight costs that are reflected in the basis.</a:t>
            </a:r>
          </a:p>
          <a:p>
            <a:pPr>
              <a:buNone/>
            </a:pPr>
            <a:r>
              <a:rPr lang="en-US" dirty="0" smtClean="0"/>
              <a:t>2014 U.S. corn crop is estimated at a record 14.0 billion bushels, compared to 13.9 billion bushels last year and the 5-year average of 12.5 billion bushels.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Impact on Colorado Wheat Farmers and Colorado Economy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828" y="1447264"/>
            <a:ext cx="10512971" cy="52162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Colorado Rail Costs to Gulf Ports</a:t>
            </a:r>
          </a:p>
          <a:p>
            <a:pPr>
              <a:buNone/>
            </a:pPr>
            <a:r>
              <a:rPr lang="en-US" dirty="0" smtClean="0"/>
              <a:t>				Tariff Rate	Shuttle Trip		    Freight</a:t>
            </a:r>
          </a:p>
          <a:p>
            <a:pPr>
              <a:buNone/>
            </a:pPr>
            <a:r>
              <a:rPr lang="en-US" dirty="0" smtClean="0"/>
              <a:t>				   </a:t>
            </a:r>
            <a:r>
              <a:rPr lang="en-US" u="sng" dirty="0" smtClean="0"/>
              <a:t>($/</a:t>
            </a:r>
            <a:r>
              <a:rPr lang="en-US" u="sng" dirty="0" err="1" smtClean="0"/>
              <a:t>bu</a:t>
            </a:r>
            <a:r>
              <a:rPr lang="en-US" u="sng" dirty="0" smtClean="0"/>
              <a:t>)</a:t>
            </a:r>
            <a:r>
              <a:rPr lang="en-US" dirty="0" smtClean="0"/>
              <a:t>	</a:t>
            </a:r>
            <a:r>
              <a:rPr lang="en-US" u="sng" dirty="0" smtClean="0"/>
              <a:t>Leasing Mkt.</a:t>
            </a:r>
            <a:r>
              <a:rPr lang="en-US" dirty="0" smtClean="0"/>
              <a:t>	  	</a:t>
            </a:r>
            <a:r>
              <a:rPr lang="en-US" u="sng" dirty="0" smtClean="0"/>
              <a:t>Basis ($/</a:t>
            </a:r>
            <a:r>
              <a:rPr lang="en-US" u="sng" dirty="0" err="1" smtClean="0"/>
              <a:t>bu</a:t>
            </a:r>
            <a:r>
              <a:rPr lang="en-US" u="sng" dirty="0" smtClean="0"/>
              <a:t>)</a:t>
            </a:r>
          </a:p>
          <a:p>
            <a:pPr>
              <a:buNone/>
            </a:pPr>
            <a:r>
              <a:rPr lang="en-US" i="1" dirty="0" smtClean="0"/>
              <a:t>UPSP</a:t>
            </a:r>
          </a:p>
          <a:p>
            <a:pPr>
              <a:buNone/>
            </a:pPr>
            <a:r>
              <a:rPr lang="en-US" dirty="0" smtClean="0"/>
              <a:t>	Byers		</a:t>
            </a:r>
            <a:r>
              <a:rPr lang="en-US" dirty="0" smtClean="0"/>
              <a:t>1.26 </a:t>
            </a:r>
            <a:r>
              <a:rPr lang="en-US" dirty="0" smtClean="0"/>
              <a:t>		 .40 – .95 		$</a:t>
            </a:r>
            <a:r>
              <a:rPr lang="en-US" dirty="0" smtClean="0"/>
              <a:t>1.66 </a:t>
            </a:r>
            <a:r>
              <a:rPr lang="en-US" dirty="0" smtClean="0"/>
              <a:t>- $</a:t>
            </a:r>
            <a:r>
              <a:rPr lang="en-US" dirty="0" smtClean="0"/>
              <a:t>2.21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Cheyenne Wells	</a:t>
            </a:r>
            <a:r>
              <a:rPr lang="en-US" dirty="0" smtClean="0"/>
              <a:t>1.21</a:t>
            </a:r>
            <a:r>
              <a:rPr lang="en-US" dirty="0" smtClean="0"/>
              <a:t>		 .40 – .95 		$</a:t>
            </a:r>
            <a:r>
              <a:rPr lang="en-US" dirty="0" smtClean="0"/>
              <a:t>1.61 </a:t>
            </a:r>
            <a:r>
              <a:rPr lang="en-US" dirty="0" smtClean="0"/>
              <a:t>- $</a:t>
            </a:r>
            <a:r>
              <a:rPr lang="en-US" dirty="0" smtClean="0"/>
              <a:t>2.16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BNSF</a:t>
            </a:r>
          </a:p>
          <a:p>
            <a:pPr>
              <a:buNone/>
            </a:pPr>
            <a:r>
              <a:rPr lang="en-US" dirty="0" smtClean="0"/>
              <a:t>	Yuma 		</a:t>
            </a:r>
            <a:r>
              <a:rPr lang="en-US" dirty="0" smtClean="0"/>
              <a:t>1.23</a:t>
            </a:r>
            <a:r>
              <a:rPr lang="en-US" dirty="0" smtClean="0"/>
              <a:t>		 .40 – .95 		$</a:t>
            </a:r>
            <a:r>
              <a:rPr lang="en-US" dirty="0" smtClean="0"/>
              <a:t>1.63 </a:t>
            </a:r>
            <a:r>
              <a:rPr lang="en-US" dirty="0" smtClean="0"/>
              <a:t>- $</a:t>
            </a:r>
            <a:r>
              <a:rPr lang="en-US" dirty="0" smtClean="0"/>
              <a:t>2.18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Holyoke		</a:t>
            </a:r>
            <a:r>
              <a:rPr lang="en-US" dirty="0" smtClean="0"/>
              <a:t>1.29		.40 </a:t>
            </a:r>
            <a:r>
              <a:rPr lang="en-US" dirty="0" smtClean="0"/>
              <a:t>– .95 		$</a:t>
            </a:r>
            <a:r>
              <a:rPr lang="en-US" dirty="0" smtClean="0"/>
              <a:t>1.69 </a:t>
            </a:r>
            <a:r>
              <a:rPr lang="en-US" dirty="0" smtClean="0"/>
              <a:t>- $</a:t>
            </a:r>
            <a:r>
              <a:rPr lang="en-US" dirty="0" smtClean="0"/>
              <a:t>2.24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*Impact on Colorado wheat farmers and Colorado economy is an additional $32.3 - $76.6 million.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How to Avoid a Train Wreck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Improve poor performance – increase </a:t>
            </a:r>
            <a:r>
              <a:rPr lang="en-US" sz="3600" dirty="0" smtClean="0"/>
              <a:t>velocity to bring basis back to historic levels.</a:t>
            </a:r>
            <a:endParaRPr lang="en-US" sz="3600" dirty="0" smtClean="0"/>
          </a:p>
          <a:p>
            <a:r>
              <a:rPr lang="en-US" sz="3600" dirty="0" smtClean="0"/>
              <a:t>Congress and the Surface Transportation Board (STB) should require railroads to live up to their common carrier obligation.</a:t>
            </a:r>
          </a:p>
          <a:p>
            <a:r>
              <a:rPr lang="en-US" sz="3600" dirty="0" smtClean="0"/>
              <a:t>STB should require railroads to </a:t>
            </a:r>
            <a:r>
              <a:rPr lang="en-US" sz="3600" dirty="0" smtClean="0"/>
              <a:t>treat shippers of all  commodities fairly and equita</a:t>
            </a:r>
            <a:r>
              <a:rPr lang="en-US" sz="3600" dirty="0" smtClean="0"/>
              <a:t>bly.</a:t>
            </a:r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72662" y="462443"/>
            <a:ext cx="10279272" cy="5728144"/>
            <a:chOff x="672662" y="462443"/>
            <a:chExt cx="10279272" cy="57281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662" y="462443"/>
              <a:ext cx="10279272" cy="24278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8523" y="3055768"/>
              <a:ext cx="7133378" cy="3134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71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19" t="9514" r="22690" b="5381"/>
          <a:stretch/>
        </p:blipFill>
        <p:spPr>
          <a:xfrm>
            <a:off x="2186148" y="220020"/>
            <a:ext cx="7472855" cy="638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Comments of U.S. Dept. Agriculture before U.S. Surface Transportation Board (Apr. 10, 2014)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5612" y="1566042"/>
            <a:ext cx="8455698" cy="51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2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Colorado Wheat Harvest</a:t>
            </a:r>
            <a:endParaRPr lang="en-US" dirty="0"/>
          </a:p>
        </p:txBody>
      </p:sp>
      <p:pic>
        <p:nvPicPr>
          <p:cNvPr id="5122" name="Picture 2" descr="http://coloradowheat.org/wp-content/uploads/2013/07/P10206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32" y="1404692"/>
            <a:ext cx="6850664" cy="513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89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Colorado and U.S. Wheat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Colorado is the second largest winter wheat producing state in 2014 (Kansas is #1) due to crop failures in Texas and Oklahoma.</a:t>
            </a:r>
          </a:p>
          <a:p>
            <a:r>
              <a:rPr lang="en-US" dirty="0" smtClean="0"/>
              <a:t>2014 Colorado winter what crop is currently estimated at 100.8 million bushels compared to 44.3 million bushels last year and the 5-year average of 80.0 million bushels.</a:t>
            </a:r>
          </a:p>
          <a:p>
            <a:r>
              <a:rPr lang="en-US" dirty="0" smtClean="0"/>
              <a:t>2014 U.S. all-wheat crop is currently estimated at 2.03 billion bushels, compared to 2.13 billion bushels last year and the 5-year average of 2.22 billion bushels.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Colorado Wheat Transportation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80% of Colorado’s winter wheat crop is typically exported and moves by rail to Gulf of Mexico and the Pacific Northwest ports (and is usually the state’s top export by dollar volume).</a:t>
            </a:r>
          </a:p>
          <a:p>
            <a:r>
              <a:rPr lang="en-US" dirty="0" smtClean="0"/>
              <a:t>20% of Colorado winter wheat crop is consumed domestically and moves from the Eastern Plains by truck to the Ardent Mills flour mill in Commerce City.</a:t>
            </a:r>
          </a:p>
          <a:p>
            <a:r>
              <a:rPr lang="en-US" dirty="0" smtClean="0"/>
              <a:t>Very little of the 2014 Colorado winter wheat crop has moved to export yet due to lower wheat prices and rail car shipping 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Wheat Exports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dirty="0" smtClean="0"/>
              <a:t>50% of U.S. wheat production typically exported.</a:t>
            </a:r>
          </a:p>
          <a:p>
            <a:r>
              <a:rPr lang="en-US" altLang="en-US" dirty="0" smtClean="0"/>
              <a:t>80% of Colorado wheat production typically exported.</a:t>
            </a:r>
          </a:p>
          <a:p>
            <a:r>
              <a:rPr lang="en-US" altLang="en-US" dirty="0" smtClean="0"/>
              <a:t>Colorado and U.S. wheat exports primarily move by rail.</a:t>
            </a:r>
            <a:endParaRPr lang="en-US" altLang="en-US" dirty="0"/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type="chart" sz="half" idx="2"/>
            <p:extLst>
              <p:ext uri="{D42A27DB-BD31-4B8C-83A1-F6EECF244321}">
                <p14:modId xmlns:p14="http://schemas.microsoft.com/office/powerpoint/2010/main" val="975460145"/>
              </p:ext>
            </p:extLst>
          </p:nvPr>
        </p:nvGraphicFramePr>
        <p:xfrm>
          <a:off x="6400801" y="1331191"/>
          <a:ext cx="3953328" cy="5031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Chart" r:id="rId3" imgW="3562243" imgH="4533840" progId="MSGraph.Chart.8">
                  <p:embed followColorScheme="full"/>
                </p:oleObj>
              </mc:Choice>
              <mc:Fallback>
                <p:oleObj name="Chart" r:id="rId3" imgW="3562243" imgH="4533840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1" y="1331191"/>
                        <a:ext cx="3953328" cy="5031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43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37" t="11197" r="17849" b="8673"/>
          <a:stretch/>
        </p:blipFill>
        <p:spPr>
          <a:xfrm>
            <a:off x="1870898" y="365125"/>
            <a:ext cx="8387143" cy="624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33DE741853CA47B234FF030024ECF2" ma:contentTypeVersion="1" ma:contentTypeDescription="Create a new document." ma:contentTypeScope="" ma:versionID="e8b6300916bcf2b8168fac51f7b76e8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ded79842d4747cc85621c7c303666ab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F74723-CD40-46A4-9587-190FC82B5ACA}"/>
</file>

<file path=customXml/itemProps2.xml><?xml version="1.0" encoding="utf-8"?>
<ds:datastoreItem xmlns:ds="http://schemas.openxmlformats.org/officeDocument/2006/customXml" ds:itemID="{8E837B64-7AF9-4C29-B481-0C7CABB83834}"/>
</file>

<file path=customXml/itemProps3.xml><?xml version="1.0" encoding="utf-8"?>
<ds:datastoreItem xmlns:ds="http://schemas.openxmlformats.org/officeDocument/2006/customXml" ds:itemID="{DA0F7B68-7552-49E0-8CA7-C59F43057E9B}"/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582</Words>
  <Application>Microsoft Office PowerPoint</Application>
  <PresentationFormat>Widescreen</PresentationFormat>
  <Paragraphs>57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Chart</vt:lpstr>
      <vt:lpstr>Colorado Wheat &amp; Rail Car Shortage</vt:lpstr>
      <vt:lpstr>PowerPoint Presentation</vt:lpstr>
      <vt:lpstr>PowerPoint Presentation</vt:lpstr>
      <vt:lpstr>Comments of U.S. Dept. Agriculture before U.S. Surface Transportation Board (Apr. 10, 2014)</vt:lpstr>
      <vt:lpstr>Eastern Colorado Wheat Harvest</vt:lpstr>
      <vt:lpstr>2014 Colorado and U.S. Wheat Crops</vt:lpstr>
      <vt:lpstr>Colorado Wheat Transportation Logistics</vt:lpstr>
      <vt:lpstr>Wheat Exports</vt:lpstr>
      <vt:lpstr>PowerPoint Presentation</vt:lpstr>
      <vt:lpstr>Colorado Railroads to Gulf Ports</vt:lpstr>
      <vt:lpstr>PowerPoint Presentation</vt:lpstr>
      <vt:lpstr>Colorado Railroads to PNW Ports</vt:lpstr>
      <vt:lpstr>Double Whammy (Lower commodity prices &amp; higher freight costs)</vt:lpstr>
      <vt:lpstr>Farmers Pay the Cost of Freight It’s in the “basis”</vt:lpstr>
      <vt:lpstr>Desperate Situation Now/Crisis with New Crop Corn “Train Wreck is Coming”</vt:lpstr>
      <vt:lpstr>Impact on Colorado Wheat Farmers and Colorado Economy</vt:lpstr>
      <vt:lpstr>How to Avoid a Train Wreck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labman</dc:creator>
  <cp:lastModifiedBy>Terry Whiteside</cp:lastModifiedBy>
  <cp:revision>48</cp:revision>
  <dcterms:created xsi:type="dcterms:W3CDTF">2014-09-06T03:12:52Z</dcterms:created>
  <dcterms:modified xsi:type="dcterms:W3CDTF">2014-09-08T21:03:09Z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0x010100BF33DE741853CA47B234FF030024ECF2</vt:lpwstr>
  </property>
</Properties>
</file>